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147376020" r:id="rId2"/>
    <p:sldId id="2147376025" r:id="rId3"/>
    <p:sldId id="691" r:id="rId4"/>
    <p:sldId id="2147376021" r:id="rId5"/>
    <p:sldId id="2147376022" r:id="rId6"/>
    <p:sldId id="2147376023" r:id="rId7"/>
    <p:sldId id="494" r:id="rId8"/>
    <p:sldId id="704" r:id="rId9"/>
    <p:sldId id="728" r:id="rId10"/>
    <p:sldId id="718" r:id="rId11"/>
    <p:sldId id="707" r:id="rId12"/>
    <p:sldId id="275" r:id="rId13"/>
    <p:sldId id="745" r:id="rId14"/>
    <p:sldId id="703" r:id="rId15"/>
    <p:sldId id="702" r:id="rId16"/>
    <p:sldId id="492" r:id="rId17"/>
    <p:sldId id="742" r:id="rId18"/>
    <p:sldId id="743" r:id="rId19"/>
    <p:sldId id="735" r:id="rId20"/>
    <p:sldId id="734" r:id="rId21"/>
    <p:sldId id="736" r:id="rId22"/>
    <p:sldId id="732" r:id="rId23"/>
    <p:sldId id="2147376026" r:id="rId24"/>
    <p:sldId id="738" r:id="rId25"/>
    <p:sldId id="737" r:id="rId26"/>
    <p:sldId id="2147376024" r:id="rId2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orient="horz" pos="903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326">
          <p15:clr>
            <a:srgbClr val="A4A3A4"/>
          </p15:clr>
        </p15:guide>
        <p15:guide id="5" pos="73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C5"/>
    <a:srgbClr val="006DC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30BA0-55EB-48F5-ADF8-0035E65614D1}" v="11" dt="2025-02-06T08:55:11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0931"/>
  </p:normalViewPr>
  <p:slideViewPr>
    <p:cSldViewPr snapToGrid="0" snapToObjects="1">
      <p:cViewPr varScale="1">
        <p:scale>
          <a:sx n="87" d="100"/>
          <a:sy n="87" d="100"/>
        </p:scale>
        <p:origin x="956" y="56"/>
      </p:cViewPr>
      <p:guideLst>
        <p:guide orient="horz" pos="233"/>
        <p:guide orient="horz" pos="903"/>
        <p:guide orient="horz" pos="3984"/>
        <p:guide pos="326"/>
        <p:guide pos="735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42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0642A-5201-4AAE-A49C-BBADA68DC9D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EACAEA8-8953-4DCA-9338-AA4FC7E55A3E}">
      <dgm:prSet/>
      <dgm:spPr/>
      <dgm:t>
        <a:bodyPr/>
        <a:lstStyle/>
        <a:p>
          <a:r>
            <a:rPr lang="nb-NO"/>
            <a:t>Definere mål og strategier</a:t>
          </a:r>
          <a:endParaRPr lang="en-US"/>
        </a:p>
      </dgm:t>
    </dgm:pt>
    <dgm:pt modelId="{7EB039E8-46CF-4EDB-A569-8F2CC093C723}" type="parTrans" cxnId="{2C7B7BD1-D39A-49CD-A687-527D3930F5AB}">
      <dgm:prSet/>
      <dgm:spPr/>
      <dgm:t>
        <a:bodyPr/>
        <a:lstStyle/>
        <a:p>
          <a:endParaRPr lang="en-US"/>
        </a:p>
      </dgm:t>
    </dgm:pt>
    <dgm:pt modelId="{4A1D428C-FE49-4731-8870-C1E1B4005EB9}" type="sibTrans" cxnId="{2C7B7BD1-D39A-49CD-A687-527D3930F5AB}">
      <dgm:prSet/>
      <dgm:spPr/>
      <dgm:t>
        <a:bodyPr/>
        <a:lstStyle/>
        <a:p>
          <a:endParaRPr lang="en-US"/>
        </a:p>
      </dgm:t>
    </dgm:pt>
    <dgm:pt modelId="{50A4A771-BB6A-4043-B739-FFCA8A2D3413}">
      <dgm:prSet/>
      <dgm:spPr/>
      <dgm:t>
        <a:bodyPr/>
        <a:lstStyle/>
        <a:p>
          <a:r>
            <a:rPr lang="nb-NO"/>
            <a:t>Identifikasjon av immaterielle verdier</a:t>
          </a:r>
          <a:endParaRPr lang="en-US"/>
        </a:p>
      </dgm:t>
    </dgm:pt>
    <dgm:pt modelId="{61D554D1-B9F2-485C-9B14-9C7E0904872E}" type="parTrans" cxnId="{8D62B5EB-CED9-49C9-8942-22DD1C4D3507}">
      <dgm:prSet/>
      <dgm:spPr/>
      <dgm:t>
        <a:bodyPr/>
        <a:lstStyle/>
        <a:p>
          <a:endParaRPr lang="en-US"/>
        </a:p>
      </dgm:t>
    </dgm:pt>
    <dgm:pt modelId="{14169F6D-3424-42DF-B102-9F94E07AAE44}" type="sibTrans" cxnId="{8D62B5EB-CED9-49C9-8942-22DD1C4D3507}">
      <dgm:prSet/>
      <dgm:spPr/>
      <dgm:t>
        <a:bodyPr/>
        <a:lstStyle/>
        <a:p>
          <a:endParaRPr lang="en-US"/>
        </a:p>
      </dgm:t>
    </dgm:pt>
    <dgm:pt modelId="{2D2E73BB-BB89-4F0C-A611-1BBE4F17CE79}">
      <dgm:prSet/>
      <dgm:spPr/>
      <dgm:t>
        <a:bodyPr/>
        <a:lstStyle/>
        <a:p>
          <a:r>
            <a:rPr lang="nb-NO"/>
            <a:t>Erverv og beskyttelse</a:t>
          </a:r>
          <a:endParaRPr lang="en-US"/>
        </a:p>
      </dgm:t>
    </dgm:pt>
    <dgm:pt modelId="{4F48DBD4-C3D8-4B88-A576-B5144A8D9052}" type="parTrans" cxnId="{C8C6E67E-13A1-48CD-AEB1-606DAE9AF521}">
      <dgm:prSet/>
      <dgm:spPr/>
      <dgm:t>
        <a:bodyPr/>
        <a:lstStyle/>
        <a:p>
          <a:endParaRPr lang="en-US"/>
        </a:p>
      </dgm:t>
    </dgm:pt>
    <dgm:pt modelId="{A6D254BF-6C2E-47D7-B4F3-BA0415040BF3}" type="sibTrans" cxnId="{C8C6E67E-13A1-48CD-AEB1-606DAE9AF521}">
      <dgm:prSet/>
      <dgm:spPr/>
      <dgm:t>
        <a:bodyPr/>
        <a:lstStyle/>
        <a:p>
          <a:endParaRPr lang="en-US"/>
        </a:p>
      </dgm:t>
    </dgm:pt>
    <dgm:pt modelId="{199B12F4-F80A-4F5C-8E00-29EAD0470DCE}">
      <dgm:prSet/>
      <dgm:spPr/>
      <dgm:t>
        <a:bodyPr/>
        <a:lstStyle/>
        <a:p>
          <a:r>
            <a:rPr lang="nb-NO"/>
            <a:t>Forvaltning og utnyttelse/kommersialisering</a:t>
          </a:r>
          <a:endParaRPr lang="en-US"/>
        </a:p>
      </dgm:t>
    </dgm:pt>
    <dgm:pt modelId="{CADE0D7D-78CE-4702-A730-AF4EA098875C}" type="parTrans" cxnId="{2EBC2D64-2495-4E25-ADE3-36425FCF6A2A}">
      <dgm:prSet/>
      <dgm:spPr/>
      <dgm:t>
        <a:bodyPr/>
        <a:lstStyle/>
        <a:p>
          <a:endParaRPr lang="en-US"/>
        </a:p>
      </dgm:t>
    </dgm:pt>
    <dgm:pt modelId="{6BC89D24-DE6D-4584-8DEE-3711A8107E09}" type="sibTrans" cxnId="{2EBC2D64-2495-4E25-ADE3-36425FCF6A2A}">
      <dgm:prSet/>
      <dgm:spPr/>
      <dgm:t>
        <a:bodyPr/>
        <a:lstStyle/>
        <a:p>
          <a:endParaRPr lang="en-US"/>
        </a:p>
      </dgm:t>
    </dgm:pt>
    <dgm:pt modelId="{56EC68B9-1242-4330-AD86-622B8BFA04BA}">
      <dgm:prSet/>
      <dgm:spPr/>
      <dgm:t>
        <a:bodyPr/>
        <a:lstStyle/>
        <a:p>
          <a:r>
            <a:rPr lang="nb-NO"/>
            <a:t>Håndhevelse</a:t>
          </a:r>
          <a:endParaRPr lang="en-US"/>
        </a:p>
      </dgm:t>
    </dgm:pt>
    <dgm:pt modelId="{CF109CF1-4F02-4647-86B2-80939C540D60}" type="parTrans" cxnId="{2D2197C2-1FFB-49AA-B84A-4415D1B71BB8}">
      <dgm:prSet/>
      <dgm:spPr/>
      <dgm:t>
        <a:bodyPr/>
        <a:lstStyle/>
        <a:p>
          <a:endParaRPr lang="en-US"/>
        </a:p>
      </dgm:t>
    </dgm:pt>
    <dgm:pt modelId="{1A311ABA-A448-4377-838F-1C4C2EC16903}" type="sibTrans" cxnId="{2D2197C2-1FFB-49AA-B84A-4415D1B71BB8}">
      <dgm:prSet/>
      <dgm:spPr/>
      <dgm:t>
        <a:bodyPr/>
        <a:lstStyle/>
        <a:p>
          <a:endParaRPr lang="en-US"/>
        </a:p>
      </dgm:t>
    </dgm:pt>
    <dgm:pt modelId="{3F2AA885-08B7-4D54-AA20-71CB721B1B11}">
      <dgm:prSet phldr="0"/>
      <dgm:spPr/>
      <dgm:t>
        <a:bodyPr/>
        <a:lstStyle/>
        <a:p>
          <a:pPr rtl="0"/>
          <a:r>
            <a:rPr lang="nb-NO">
              <a:latin typeface="Arial" panose="020B0604020202020204"/>
            </a:rPr>
            <a:t>Sjekkliste – oppsummering</a:t>
          </a:r>
        </a:p>
      </dgm:t>
    </dgm:pt>
    <dgm:pt modelId="{6A67D59D-552A-4688-969A-835DE19CC474}" type="parTrans" cxnId="{91DA6C6E-BE08-4AE5-B54F-2EF2C53DCAE1}">
      <dgm:prSet/>
      <dgm:spPr/>
      <dgm:t>
        <a:bodyPr/>
        <a:lstStyle/>
        <a:p>
          <a:endParaRPr lang="nb-NO"/>
        </a:p>
      </dgm:t>
    </dgm:pt>
    <dgm:pt modelId="{328E6543-B3B0-4C5A-BCCC-08289859E4E6}" type="sibTrans" cxnId="{91DA6C6E-BE08-4AE5-B54F-2EF2C53DCAE1}">
      <dgm:prSet/>
      <dgm:spPr/>
      <dgm:t>
        <a:bodyPr/>
        <a:lstStyle/>
        <a:p>
          <a:endParaRPr lang="nb-NO"/>
        </a:p>
      </dgm:t>
    </dgm:pt>
    <dgm:pt modelId="{FD5297BF-0CDE-4EB4-84EF-CC5971270A7B}" type="pres">
      <dgm:prSet presAssocID="{3090642A-5201-4AAE-A49C-BBADA68DC9D4}" presName="linear" presStyleCnt="0">
        <dgm:presLayoutVars>
          <dgm:animLvl val="lvl"/>
          <dgm:resizeHandles val="exact"/>
        </dgm:presLayoutVars>
      </dgm:prSet>
      <dgm:spPr/>
    </dgm:pt>
    <dgm:pt modelId="{EC47E1D5-8727-4FC4-8E39-1C491540973D}" type="pres">
      <dgm:prSet presAssocID="{EEACAEA8-8953-4DCA-9338-AA4FC7E55A3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71E19AA-DEF7-443C-A1D7-295D2354A643}" type="pres">
      <dgm:prSet presAssocID="{4A1D428C-FE49-4731-8870-C1E1B4005EB9}" presName="spacer" presStyleCnt="0"/>
      <dgm:spPr/>
    </dgm:pt>
    <dgm:pt modelId="{EC2E1D9C-F292-45ED-8E58-678FE8A7F57C}" type="pres">
      <dgm:prSet presAssocID="{50A4A771-BB6A-4043-B739-FFCA8A2D341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365557C-3B60-4774-A231-D0138B7C4B8E}" type="pres">
      <dgm:prSet presAssocID="{14169F6D-3424-42DF-B102-9F94E07AAE44}" presName="spacer" presStyleCnt="0"/>
      <dgm:spPr/>
    </dgm:pt>
    <dgm:pt modelId="{338B99E7-6534-4942-AE44-67BB8635AEC9}" type="pres">
      <dgm:prSet presAssocID="{2D2E73BB-BB89-4F0C-A611-1BBE4F17CE7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53F3DD8-4993-42FE-AFA0-2AF80D4197D9}" type="pres">
      <dgm:prSet presAssocID="{A6D254BF-6C2E-47D7-B4F3-BA0415040BF3}" presName="spacer" presStyleCnt="0"/>
      <dgm:spPr/>
    </dgm:pt>
    <dgm:pt modelId="{1159CB83-0630-428C-842E-932F0E62422D}" type="pres">
      <dgm:prSet presAssocID="{199B12F4-F80A-4F5C-8E00-29EAD0470DC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EB23DE6-2C64-468B-A558-A0EC03B28F02}" type="pres">
      <dgm:prSet presAssocID="{6BC89D24-DE6D-4584-8DEE-3711A8107E09}" presName="spacer" presStyleCnt="0"/>
      <dgm:spPr/>
    </dgm:pt>
    <dgm:pt modelId="{C7AB4B56-C488-4C96-AD37-1B158ADA1E2F}" type="pres">
      <dgm:prSet presAssocID="{56EC68B9-1242-4330-AD86-622B8BFA04B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543927A-4DA9-4AB7-9C47-C0DEAB1C2BB4}" type="pres">
      <dgm:prSet presAssocID="{1A311ABA-A448-4377-838F-1C4C2EC16903}" presName="spacer" presStyleCnt="0"/>
      <dgm:spPr/>
    </dgm:pt>
    <dgm:pt modelId="{3268E1C2-7BA7-4555-8381-74349EED7481}" type="pres">
      <dgm:prSet presAssocID="{3F2AA885-08B7-4D54-AA20-71CB721B1B1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BF57314-EA17-4D0B-AE4B-0E7F4176B355}" type="presOf" srcId="{3F2AA885-08B7-4D54-AA20-71CB721B1B11}" destId="{3268E1C2-7BA7-4555-8381-74349EED7481}" srcOrd="0" destOrd="0" presId="urn:microsoft.com/office/officeart/2005/8/layout/vList2"/>
    <dgm:cxn modelId="{AEDE223C-0A42-473F-8D7F-55922DE7C23D}" type="presOf" srcId="{EEACAEA8-8953-4DCA-9338-AA4FC7E55A3E}" destId="{EC47E1D5-8727-4FC4-8E39-1C491540973D}" srcOrd="0" destOrd="0" presId="urn:microsoft.com/office/officeart/2005/8/layout/vList2"/>
    <dgm:cxn modelId="{2EBC2D64-2495-4E25-ADE3-36425FCF6A2A}" srcId="{3090642A-5201-4AAE-A49C-BBADA68DC9D4}" destId="{199B12F4-F80A-4F5C-8E00-29EAD0470DCE}" srcOrd="3" destOrd="0" parTransId="{CADE0D7D-78CE-4702-A730-AF4EA098875C}" sibTransId="{6BC89D24-DE6D-4584-8DEE-3711A8107E09}"/>
    <dgm:cxn modelId="{91DA6C6E-BE08-4AE5-B54F-2EF2C53DCAE1}" srcId="{3090642A-5201-4AAE-A49C-BBADA68DC9D4}" destId="{3F2AA885-08B7-4D54-AA20-71CB721B1B11}" srcOrd="5" destOrd="0" parTransId="{6A67D59D-552A-4688-969A-835DE19CC474}" sibTransId="{328E6543-B3B0-4C5A-BCCC-08289859E4E6}"/>
    <dgm:cxn modelId="{9C57A07E-D5C0-45B3-BE79-D2D3B2E831C8}" type="presOf" srcId="{56EC68B9-1242-4330-AD86-622B8BFA04BA}" destId="{C7AB4B56-C488-4C96-AD37-1B158ADA1E2F}" srcOrd="0" destOrd="0" presId="urn:microsoft.com/office/officeart/2005/8/layout/vList2"/>
    <dgm:cxn modelId="{C8C6E67E-13A1-48CD-AEB1-606DAE9AF521}" srcId="{3090642A-5201-4AAE-A49C-BBADA68DC9D4}" destId="{2D2E73BB-BB89-4F0C-A611-1BBE4F17CE79}" srcOrd="2" destOrd="0" parTransId="{4F48DBD4-C3D8-4B88-A576-B5144A8D9052}" sibTransId="{A6D254BF-6C2E-47D7-B4F3-BA0415040BF3}"/>
    <dgm:cxn modelId="{FEEE1BA4-57C3-45CE-BBFB-901EAD1B4B48}" type="presOf" srcId="{50A4A771-BB6A-4043-B739-FFCA8A2D3413}" destId="{EC2E1D9C-F292-45ED-8E58-678FE8A7F57C}" srcOrd="0" destOrd="0" presId="urn:microsoft.com/office/officeart/2005/8/layout/vList2"/>
    <dgm:cxn modelId="{D5B0E2C0-C3DF-4111-9823-BC7974816557}" type="presOf" srcId="{2D2E73BB-BB89-4F0C-A611-1BBE4F17CE79}" destId="{338B99E7-6534-4942-AE44-67BB8635AEC9}" srcOrd="0" destOrd="0" presId="urn:microsoft.com/office/officeart/2005/8/layout/vList2"/>
    <dgm:cxn modelId="{2D2197C2-1FFB-49AA-B84A-4415D1B71BB8}" srcId="{3090642A-5201-4AAE-A49C-BBADA68DC9D4}" destId="{56EC68B9-1242-4330-AD86-622B8BFA04BA}" srcOrd="4" destOrd="0" parTransId="{CF109CF1-4F02-4647-86B2-80939C540D60}" sibTransId="{1A311ABA-A448-4377-838F-1C4C2EC16903}"/>
    <dgm:cxn modelId="{2C7B7BD1-D39A-49CD-A687-527D3930F5AB}" srcId="{3090642A-5201-4AAE-A49C-BBADA68DC9D4}" destId="{EEACAEA8-8953-4DCA-9338-AA4FC7E55A3E}" srcOrd="0" destOrd="0" parTransId="{7EB039E8-46CF-4EDB-A569-8F2CC093C723}" sibTransId="{4A1D428C-FE49-4731-8870-C1E1B4005EB9}"/>
    <dgm:cxn modelId="{40AEF1E9-0213-4E47-AFD8-B20985008A5C}" type="presOf" srcId="{199B12F4-F80A-4F5C-8E00-29EAD0470DCE}" destId="{1159CB83-0630-428C-842E-932F0E62422D}" srcOrd="0" destOrd="0" presId="urn:microsoft.com/office/officeart/2005/8/layout/vList2"/>
    <dgm:cxn modelId="{8D62B5EB-CED9-49C9-8942-22DD1C4D3507}" srcId="{3090642A-5201-4AAE-A49C-BBADA68DC9D4}" destId="{50A4A771-BB6A-4043-B739-FFCA8A2D3413}" srcOrd="1" destOrd="0" parTransId="{61D554D1-B9F2-485C-9B14-9C7E0904872E}" sibTransId="{14169F6D-3424-42DF-B102-9F94E07AAE44}"/>
    <dgm:cxn modelId="{DD587BED-998B-4C54-98CF-FA3FDD854F7E}" type="presOf" srcId="{3090642A-5201-4AAE-A49C-BBADA68DC9D4}" destId="{FD5297BF-0CDE-4EB4-84EF-CC5971270A7B}" srcOrd="0" destOrd="0" presId="urn:microsoft.com/office/officeart/2005/8/layout/vList2"/>
    <dgm:cxn modelId="{2395AD72-7F0E-4441-B553-87ECD3EEA212}" type="presParOf" srcId="{FD5297BF-0CDE-4EB4-84EF-CC5971270A7B}" destId="{EC47E1D5-8727-4FC4-8E39-1C491540973D}" srcOrd="0" destOrd="0" presId="urn:microsoft.com/office/officeart/2005/8/layout/vList2"/>
    <dgm:cxn modelId="{8C2CBCAD-BBDF-4530-95EF-7F6F611065CA}" type="presParOf" srcId="{FD5297BF-0CDE-4EB4-84EF-CC5971270A7B}" destId="{D71E19AA-DEF7-443C-A1D7-295D2354A643}" srcOrd="1" destOrd="0" presId="urn:microsoft.com/office/officeart/2005/8/layout/vList2"/>
    <dgm:cxn modelId="{B9CA3B6F-88F8-4E7E-8326-25F03E6AA637}" type="presParOf" srcId="{FD5297BF-0CDE-4EB4-84EF-CC5971270A7B}" destId="{EC2E1D9C-F292-45ED-8E58-678FE8A7F57C}" srcOrd="2" destOrd="0" presId="urn:microsoft.com/office/officeart/2005/8/layout/vList2"/>
    <dgm:cxn modelId="{3D0144F3-CA59-4909-A490-F385280AA293}" type="presParOf" srcId="{FD5297BF-0CDE-4EB4-84EF-CC5971270A7B}" destId="{0365557C-3B60-4774-A231-D0138B7C4B8E}" srcOrd="3" destOrd="0" presId="urn:microsoft.com/office/officeart/2005/8/layout/vList2"/>
    <dgm:cxn modelId="{5EF6BC79-CAB7-44FD-A9B4-90739C41B636}" type="presParOf" srcId="{FD5297BF-0CDE-4EB4-84EF-CC5971270A7B}" destId="{338B99E7-6534-4942-AE44-67BB8635AEC9}" srcOrd="4" destOrd="0" presId="urn:microsoft.com/office/officeart/2005/8/layout/vList2"/>
    <dgm:cxn modelId="{146F1498-848A-4BED-903F-A442601AE9C6}" type="presParOf" srcId="{FD5297BF-0CDE-4EB4-84EF-CC5971270A7B}" destId="{553F3DD8-4993-42FE-AFA0-2AF80D4197D9}" srcOrd="5" destOrd="0" presId="urn:microsoft.com/office/officeart/2005/8/layout/vList2"/>
    <dgm:cxn modelId="{33ECDF7B-D834-49E1-B658-90EB3E29B960}" type="presParOf" srcId="{FD5297BF-0CDE-4EB4-84EF-CC5971270A7B}" destId="{1159CB83-0630-428C-842E-932F0E62422D}" srcOrd="6" destOrd="0" presId="urn:microsoft.com/office/officeart/2005/8/layout/vList2"/>
    <dgm:cxn modelId="{9DDD1DE1-FCAC-47DA-9B12-E413820105CD}" type="presParOf" srcId="{FD5297BF-0CDE-4EB4-84EF-CC5971270A7B}" destId="{5EB23DE6-2C64-468B-A558-A0EC03B28F02}" srcOrd="7" destOrd="0" presId="urn:microsoft.com/office/officeart/2005/8/layout/vList2"/>
    <dgm:cxn modelId="{52904109-E3D2-47AC-A170-1C93F9F0ACE3}" type="presParOf" srcId="{FD5297BF-0CDE-4EB4-84EF-CC5971270A7B}" destId="{C7AB4B56-C488-4C96-AD37-1B158ADA1E2F}" srcOrd="8" destOrd="0" presId="urn:microsoft.com/office/officeart/2005/8/layout/vList2"/>
    <dgm:cxn modelId="{2074EF5C-B2BD-4BE2-813C-CF0A48F9A87C}" type="presParOf" srcId="{FD5297BF-0CDE-4EB4-84EF-CC5971270A7B}" destId="{5543927A-4DA9-4AB7-9C47-C0DEAB1C2BB4}" srcOrd="9" destOrd="0" presId="urn:microsoft.com/office/officeart/2005/8/layout/vList2"/>
    <dgm:cxn modelId="{35BC152F-2782-477C-9DB6-4CE5237969B9}" type="presParOf" srcId="{FD5297BF-0CDE-4EB4-84EF-CC5971270A7B}" destId="{3268E1C2-7BA7-4555-8381-74349EED748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C26CDD-B694-41F6-89B1-1A97964034C0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627FEF-4945-4D61-949B-72FDF9E7D67B}">
      <dgm:prSet custT="1"/>
      <dgm:spPr/>
      <dgm:t>
        <a:bodyPr/>
        <a:lstStyle/>
        <a:p>
          <a:r>
            <a:rPr lang="nb-NO" sz="1400"/>
            <a:t>Identifikasjon og utvikling</a:t>
          </a:r>
        </a:p>
      </dgm:t>
    </dgm:pt>
    <dgm:pt modelId="{7261F11D-BE2D-499B-A4E5-991E44A37E31}" type="parTrans" cxnId="{8B89B5BB-4BC7-43FA-8FDD-4DB136C76E27}">
      <dgm:prSet/>
      <dgm:spPr/>
      <dgm:t>
        <a:bodyPr/>
        <a:lstStyle/>
        <a:p>
          <a:endParaRPr lang="en-US"/>
        </a:p>
      </dgm:t>
    </dgm:pt>
    <dgm:pt modelId="{AF86C1BB-4EA0-41B8-899F-3BB21A020296}" type="sibTrans" cxnId="{8B89B5BB-4BC7-43FA-8FDD-4DB136C76E27}">
      <dgm:prSet/>
      <dgm:spPr/>
      <dgm:t>
        <a:bodyPr/>
        <a:lstStyle/>
        <a:p>
          <a:endParaRPr lang="en-US"/>
        </a:p>
      </dgm:t>
    </dgm:pt>
    <dgm:pt modelId="{CBC6A70D-393F-4306-8AC4-75247BE40A61}">
      <dgm:prSet custT="1"/>
      <dgm:spPr/>
      <dgm:t>
        <a:bodyPr/>
        <a:lstStyle/>
        <a:p>
          <a:r>
            <a:rPr lang="nb-NO" sz="1400"/>
            <a:t>Erverv og beskyttelse</a:t>
          </a:r>
        </a:p>
      </dgm:t>
    </dgm:pt>
    <dgm:pt modelId="{30DC7EBC-5132-4BD6-B209-95992CAEFAA9}" type="parTrans" cxnId="{24A59B99-1929-4AF9-9AB5-7E5BB703E2C9}">
      <dgm:prSet/>
      <dgm:spPr/>
      <dgm:t>
        <a:bodyPr/>
        <a:lstStyle/>
        <a:p>
          <a:endParaRPr lang="en-US"/>
        </a:p>
      </dgm:t>
    </dgm:pt>
    <dgm:pt modelId="{DB865F15-1BEF-40E3-879E-CC3CEF1B62D6}" type="sibTrans" cxnId="{24A59B99-1929-4AF9-9AB5-7E5BB703E2C9}">
      <dgm:prSet/>
      <dgm:spPr/>
      <dgm:t>
        <a:bodyPr/>
        <a:lstStyle/>
        <a:p>
          <a:endParaRPr lang="en-US"/>
        </a:p>
      </dgm:t>
    </dgm:pt>
    <dgm:pt modelId="{6F13DC07-81BD-48E0-AF04-2D013DE29A61}">
      <dgm:prSet custT="1"/>
      <dgm:spPr/>
      <dgm:t>
        <a:bodyPr/>
        <a:lstStyle/>
        <a:p>
          <a:r>
            <a:rPr lang="nb-NO" sz="1400">
              <a:latin typeface="Arial" panose="020B0604020202020204"/>
            </a:rPr>
            <a:t>Forvaltning og utnyttelse – </a:t>
          </a:r>
          <a:r>
            <a:rPr lang="nb-NO" sz="1400" err="1">
              <a:latin typeface="Arial" panose="020B0604020202020204"/>
            </a:rPr>
            <a:t>Kommersiali-sering</a:t>
          </a:r>
          <a:endParaRPr lang="nb-NO" sz="1400"/>
        </a:p>
      </dgm:t>
    </dgm:pt>
    <dgm:pt modelId="{C161DDBD-3B49-4615-A47F-48428AF01C7C}" type="parTrans" cxnId="{19623CFB-716E-45B3-A0C5-B4A91E9D1088}">
      <dgm:prSet/>
      <dgm:spPr/>
      <dgm:t>
        <a:bodyPr/>
        <a:lstStyle/>
        <a:p>
          <a:endParaRPr lang="en-US"/>
        </a:p>
      </dgm:t>
    </dgm:pt>
    <dgm:pt modelId="{5E5B4354-3E9D-4B8E-A0A5-918A00914AF0}" type="sibTrans" cxnId="{19623CFB-716E-45B3-A0C5-B4A91E9D1088}">
      <dgm:prSet/>
      <dgm:spPr/>
      <dgm:t>
        <a:bodyPr/>
        <a:lstStyle/>
        <a:p>
          <a:endParaRPr lang="en-US"/>
        </a:p>
      </dgm:t>
    </dgm:pt>
    <dgm:pt modelId="{3C52D5C9-C36B-4839-A446-0F1254FC9778}">
      <dgm:prSet custT="1"/>
      <dgm:spPr/>
      <dgm:t>
        <a:bodyPr/>
        <a:lstStyle/>
        <a:p>
          <a:r>
            <a:rPr lang="nb-NO" sz="1400"/>
            <a:t>Håndheving </a:t>
          </a:r>
        </a:p>
      </dgm:t>
    </dgm:pt>
    <dgm:pt modelId="{229BBA2B-83A8-4371-931C-9B362E8E27BB}" type="parTrans" cxnId="{E135A282-DF35-4EFF-BF2D-7D3EB58F2799}">
      <dgm:prSet/>
      <dgm:spPr/>
      <dgm:t>
        <a:bodyPr/>
        <a:lstStyle/>
        <a:p>
          <a:endParaRPr lang="en-US"/>
        </a:p>
      </dgm:t>
    </dgm:pt>
    <dgm:pt modelId="{028E5374-5ADD-497E-A9DB-9A05C879890C}" type="sibTrans" cxnId="{E135A282-DF35-4EFF-BF2D-7D3EB58F2799}">
      <dgm:prSet/>
      <dgm:spPr/>
      <dgm:t>
        <a:bodyPr/>
        <a:lstStyle/>
        <a:p>
          <a:endParaRPr lang="en-US"/>
        </a:p>
      </dgm:t>
    </dgm:pt>
    <dgm:pt modelId="{A7247DB1-38AD-4D34-B7B8-2AAD271B7BE1}" type="pres">
      <dgm:prSet presAssocID="{95C26CDD-B694-41F6-89B1-1A97964034C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9DD3C960-D0BC-478F-8D2D-5A91491D868F}" type="pres">
      <dgm:prSet presAssocID="{3C52D5C9-C36B-4839-A446-0F1254FC9778}" presName="Accent4" presStyleCnt="0"/>
      <dgm:spPr/>
    </dgm:pt>
    <dgm:pt modelId="{5C779B2F-4D43-45C3-8F2B-62219E291682}" type="pres">
      <dgm:prSet presAssocID="{3C52D5C9-C36B-4839-A446-0F1254FC9778}" presName="Accent" presStyleLbl="node1" presStyleIdx="0" presStyleCnt="4"/>
      <dgm:spPr/>
    </dgm:pt>
    <dgm:pt modelId="{822BF844-3490-49F7-B260-CE2FE22B1E6E}" type="pres">
      <dgm:prSet presAssocID="{3C52D5C9-C36B-4839-A446-0F1254FC9778}" presName="ParentBackground4" presStyleCnt="0"/>
      <dgm:spPr/>
    </dgm:pt>
    <dgm:pt modelId="{82D913C6-74D3-4100-9C0C-F8D66648D8EB}" type="pres">
      <dgm:prSet presAssocID="{3C52D5C9-C36B-4839-A446-0F1254FC9778}" presName="ParentBackground" presStyleLbl="fgAcc1" presStyleIdx="0" presStyleCnt="4"/>
      <dgm:spPr/>
    </dgm:pt>
    <dgm:pt modelId="{337CAE91-6C2B-4964-AF67-88645FE35663}" type="pres">
      <dgm:prSet presAssocID="{3C52D5C9-C36B-4839-A446-0F1254FC977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BD420CB-CE14-458B-A803-A529FEDB8A06}" type="pres">
      <dgm:prSet presAssocID="{6F13DC07-81BD-48E0-AF04-2D013DE29A61}" presName="Accent3" presStyleCnt="0"/>
      <dgm:spPr/>
    </dgm:pt>
    <dgm:pt modelId="{FE0FF1C4-B63F-4B23-B2D4-FC78E03D9AC5}" type="pres">
      <dgm:prSet presAssocID="{6F13DC07-81BD-48E0-AF04-2D013DE29A61}" presName="Accent" presStyleLbl="node1" presStyleIdx="1" presStyleCnt="4"/>
      <dgm:spPr/>
    </dgm:pt>
    <dgm:pt modelId="{B7A8EE24-0377-4B44-A0FB-F16260C61D8F}" type="pres">
      <dgm:prSet presAssocID="{6F13DC07-81BD-48E0-AF04-2D013DE29A61}" presName="ParentBackground3" presStyleCnt="0"/>
      <dgm:spPr/>
    </dgm:pt>
    <dgm:pt modelId="{48F11CAB-2672-49CB-BAF7-05C59B006374}" type="pres">
      <dgm:prSet presAssocID="{6F13DC07-81BD-48E0-AF04-2D013DE29A61}" presName="ParentBackground" presStyleLbl="fgAcc1" presStyleIdx="1" presStyleCnt="4"/>
      <dgm:spPr/>
    </dgm:pt>
    <dgm:pt modelId="{99C5CA43-9A15-4998-9915-0556534A6B12}" type="pres">
      <dgm:prSet presAssocID="{6F13DC07-81BD-48E0-AF04-2D013DE29A61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DBAEF91-DD78-406E-9960-417FC8B8599D}" type="pres">
      <dgm:prSet presAssocID="{CBC6A70D-393F-4306-8AC4-75247BE40A61}" presName="Accent2" presStyleCnt="0"/>
      <dgm:spPr/>
    </dgm:pt>
    <dgm:pt modelId="{1197BAC4-56C9-44DF-A6A0-F4315280FA5E}" type="pres">
      <dgm:prSet presAssocID="{CBC6A70D-393F-4306-8AC4-75247BE40A61}" presName="Accent" presStyleLbl="node1" presStyleIdx="2" presStyleCnt="4"/>
      <dgm:spPr/>
    </dgm:pt>
    <dgm:pt modelId="{CD5C7D5E-7F51-4E30-ABE4-97653771AE19}" type="pres">
      <dgm:prSet presAssocID="{CBC6A70D-393F-4306-8AC4-75247BE40A61}" presName="ParentBackground2" presStyleCnt="0"/>
      <dgm:spPr/>
    </dgm:pt>
    <dgm:pt modelId="{DB35B759-B3EF-4E3E-A9BC-86DB6611BBAB}" type="pres">
      <dgm:prSet presAssocID="{CBC6A70D-393F-4306-8AC4-75247BE40A61}" presName="ParentBackground" presStyleLbl="fgAcc1" presStyleIdx="2" presStyleCnt="4"/>
      <dgm:spPr/>
    </dgm:pt>
    <dgm:pt modelId="{81A07619-9327-4121-A96D-10FEBC139EC6}" type="pres">
      <dgm:prSet presAssocID="{CBC6A70D-393F-4306-8AC4-75247BE40A6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9A35BA9-B2B7-4D28-B678-AA04C1FEB2C9}" type="pres">
      <dgm:prSet presAssocID="{71627FEF-4945-4D61-949B-72FDF9E7D67B}" presName="Accent1" presStyleCnt="0"/>
      <dgm:spPr/>
    </dgm:pt>
    <dgm:pt modelId="{34991FCC-6EDB-4C8D-956A-1378D30D5FE8}" type="pres">
      <dgm:prSet presAssocID="{71627FEF-4945-4D61-949B-72FDF9E7D67B}" presName="Accent" presStyleLbl="node1" presStyleIdx="3" presStyleCnt="4"/>
      <dgm:spPr/>
    </dgm:pt>
    <dgm:pt modelId="{06DEBF74-A2DA-431F-A597-2FB95B8D0837}" type="pres">
      <dgm:prSet presAssocID="{71627FEF-4945-4D61-949B-72FDF9E7D67B}" presName="ParentBackground1" presStyleCnt="0"/>
      <dgm:spPr/>
    </dgm:pt>
    <dgm:pt modelId="{A161599C-86B3-4B95-8127-759E50B2EC70}" type="pres">
      <dgm:prSet presAssocID="{71627FEF-4945-4D61-949B-72FDF9E7D67B}" presName="ParentBackground" presStyleLbl="fgAcc1" presStyleIdx="3" presStyleCnt="4"/>
      <dgm:spPr/>
    </dgm:pt>
    <dgm:pt modelId="{E497A24D-F025-4149-96E5-0E38184D624A}" type="pres">
      <dgm:prSet presAssocID="{71627FEF-4945-4D61-949B-72FDF9E7D67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5ADDC21-DCDC-4544-8FF6-D5A6F0453C3D}" type="presOf" srcId="{71627FEF-4945-4D61-949B-72FDF9E7D67B}" destId="{A161599C-86B3-4B95-8127-759E50B2EC70}" srcOrd="0" destOrd="0" presId="urn:microsoft.com/office/officeart/2011/layout/CircleProcess"/>
    <dgm:cxn modelId="{4A204927-240A-4DFE-B427-711486362DD4}" type="presOf" srcId="{6F13DC07-81BD-48E0-AF04-2D013DE29A61}" destId="{48F11CAB-2672-49CB-BAF7-05C59B006374}" srcOrd="0" destOrd="0" presId="urn:microsoft.com/office/officeart/2011/layout/CircleProcess"/>
    <dgm:cxn modelId="{4C670D42-CE07-4795-AA22-3C94E810C415}" type="presOf" srcId="{6F13DC07-81BD-48E0-AF04-2D013DE29A61}" destId="{99C5CA43-9A15-4998-9915-0556534A6B12}" srcOrd="1" destOrd="0" presId="urn:microsoft.com/office/officeart/2011/layout/CircleProcess"/>
    <dgm:cxn modelId="{46350880-260C-4521-B85C-686B59CEBC47}" type="presOf" srcId="{CBC6A70D-393F-4306-8AC4-75247BE40A61}" destId="{81A07619-9327-4121-A96D-10FEBC139EC6}" srcOrd="1" destOrd="0" presId="urn:microsoft.com/office/officeart/2011/layout/CircleProcess"/>
    <dgm:cxn modelId="{E135A282-DF35-4EFF-BF2D-7D3EB58F2799}" srcId="{95C26CDD-B694-41F6-89B1-1A97964034C0}" destId="{3C52D5C9-C36B-4839-A446-0F1254FC9778}" srcOrd="3" destOrd="0" parTransId="{229BBA2B-83A8-4371-931C-9B362E8E27BB}" sibTransId="{028E5374-5ADD-497E-A9DB-9A05C879890C}"/>
    <dgm:cxn modelId="{58B2D48C-3876-438B-9234-4B4F307AECDE}" type="presOf" srcId="{95C26CDD-B694-41F6-89B1-1A97964034C0}" destId="{A7247DB1-38AD-4D34-B7B8-2AAD271B7BE1}" srcOrd="0" destOrd="0" presId="urn:microsoft.com/office/officeart/2011/layout/CircleProcess"/>
    <dgm:cxn modelId="{24A59B99-1929-4AF9-9AB5-7E5BB703E2C9}" srcId="{95C26CDD-B694-41F6-89B1-1A97964034C0}" destId="{CBC6A70D-393F-4306-8AC4-75247BE40A61}" srcOrd="1" destOrd="0" parTransId="{30DC7EBC-5132-4BD6-B209-95992CAEFAA9}" sibTransId="{DB865F15-1BEF-40E3-879E-CC3CEF1B62D6}"/>
    <dgm:cxn modelId="{DC76669C-8C99-49C2-8FB6-38566FE72A5E}" type="presOf" srcId="{3C52D5C9-C36B-4839-A446-0F1254FC9778}" destId="{337CAE91-6C2B-4964-AF67-88645FE35663}" srcOrd="1" destOrd="0" presId="urn:microsoft.com/office/officeart/2011/layout/CircleProcess"/>
    <dgm:cxn modelId="{BF307BAC-BB33-4866-AA0B-EC24DB3C0195}" type="presOf" srcId="{71627FEF-4945-4D61-949B-72FDF9E7D67B}" destId="{E497A24D-F025-4149-96E5-0E38184D624A}" srcOrd="1" destOrd="0" presId="urn:microsoft.com/office/officeart/2011/layout/CircleProcess"/>
    <dgm:cxn modelId="{8B89B5BB-4BC7-43FA-8FDD-4DB136C76E27}" srcId="{95C26CDD-B694-41F6-89B1-1A97964034C0}" destId="{71627FEF-4945-4D61-949B-72FDF9E7D67B}" srcOrd="0" destOrd="0" parTransId="{7261F11D-BE2D-499B-A4E5-991E44A37E31}" sibTransId="{AF86C1BB-4EA0-41B8-899F-3BB21A020296}"/>
    <dgm:cxn modelId="{9C3757CF-93CB-4998-8C99-8AE29B50EF4C}" type="presOf" srcId="{3C52D5C9-C36B-4839-A446-0F1254FC9778}" destId="{82D913C6-74D3-4100-9C0C-F8D66648D8EB}" srcOrd="0" destOrd="0" presId="urn:microsoft.com/office/officeart/2011/layout/CircleProcess"/>
    <dgm:cxn modelId="{704C08EC-A8F1-40E1-BDCC-21DC90DDF865}" type="presOf" srcId="{CBC6A70D-393F-4306-8AC4-75247BE40A61}" destId="{DB35B759-B3EF-4E3E-A9BC-86DB6611BBAB}" srcOrd="0" destOrd="0" presId="urn:microsoft.com/office/officeart/2011/layout/CircleProcess"/>
    <dgm:cxn modelId="{19623CFB-716E-45B3-A0C5-B4A91E9D1088}" srcId="{95C26CDD-B694-41F6-89B1-1A97964034C0}" destId="{6F13DC07-81BD-48E0-AF04-2D013DE29A61}" srcOrd="2" destOrd="0" parTransId="{C161DDBD-3B49-4615-A47F-48428AF01C7C}" sibTransId="{5E5B4354-3E9D-4B8E-A0A5-918A00914AF0}"/>
    <dgm:cxn modelId="{BFDA6905-AFCF-416D-ACED-DA89D4F6F109}" type="presParOf" srcId="{A7247DB1-38AD-4D34-B7B8-2AAD271B7BE1}" destId="{9DD3C960-D0BC-478F-8D2D-5A91491D868F}" srcOrd="0" destOrd="0" presId="urn:microsoft.com/office/officeart/2011/layout/CircleProcess"/>
    <dgm:cxn modelId="{9CDA79A9-CBE0-4E7C-B599-A6E8CF73B082}" type="presParOf" srcId="{9DD3C960-D0BC-478F-8D2D-5A91491D868F}" destId="{5C779B2F-4D43-45C3-8F2B-62219E291682}" srcOrd="0" destOrd="0" presId="urn:microsoft.com/office/officeart/2011/layout/CircleProcess"/>
    <dgm:cxn modelId="{8BFBA37C-DE3C-45E9-ADC6-049ADD721260}" type="presParOf" srcId="{A7247DB1-38AD-4D34-B7B8-2AAD271B7BE1}" destId="{822BF844-3490-49F7-B260-CE2FE22B1E6E}" srcOrd="1" destOrd="0" presId="urn:microsoft.com/office/officeart/2011/layout/CircleProcess"/>
    <dgm:cxn modelId="{37EFEEFA-943D-40C1-9773-53CABF651A6A}" type="presParOf" srcId="{822BF844-3490-49F7-B260-CE2FE22B1E6E}" destId="{82D913C6-74D3-4100-9C0C-F8D66648D8EB}" srcOrd="0" destOrd="0" presId="urn:microsoft.com/office/officeart/2011/layout/CircleProcess"/>
    <dgm:cxn modelId="{6AC1646E-0A24-41AB-B1E4-48EA9AD69953}" type="presParOf" srcId="{A7247DB1-38AD-4D34-B7B8-2AAD271B7BE1}" destId="{337CAE91-6C2B-4964-AF67-88645FE35663}" srcOrd="2" destOrd="0" presId="urn:microsoft.com/office/officeart/2011/layout/CircleProcess"/>
    <dgm:cxn modelId="{C715C5A8-6418-44B3-994E-C65FD831D6CD}" type="presParOf" srcId="{A7247DB1-38AD-4D34-B7B8-2AAD271B7BE1}" destId="{0BD420CB-CE14-458B-A803-A529FEDB8A06}" srcOrd="3" destOrd="0" presId="urn:microsoft.com/office/officeart/2011/layout/CircleProcess"/>
    <dgm:cxn modelId="{6463806B-98A9-4DAC-82CF-95F057CF4580}" type="presParOf" srcId="{0BD420CB-CE14-458B-A803-A529FEDB8A06}" destId="{FE0FF1C4-B63F-4B23-B2D4-FC78E03D9AC5}" srcOrd="0" destOrd="0" presId="urn:microsoft.com/office/officeart/2011/layout/CircleProcess"/>
    <dgm:cxn modelId="{CD505264-6E7E-4482-916F-4ABEB1FC7C95}" type="presParOf" srcId="{A7247DB1-38AD-4D34-B7B8-2AAD271B7BE1}" destId="{B7A8EE24-0377-4B44-A0FB-F16260C61D8F}" srcOrd="4" destOrd="0" presId="urn:microsoft.com/office/officeart/2011/layout/CircleProcess"/>
    <dgm:cxn modelId="{32CFD6B0-C230-4874-99AB-AC9B7FA4F1A4}" type="presParOf" srcId="{B7A8EE24-0377-4B44-A0FB-F16260C61D8F}" destId="{48F11CAB-2672-49CB-BAF7-05C59B006374}" srcOrd="0" destOrd="0" presId="urn:microsoft.com/office/officeart/2011/layout/CircleProcess"/>
    <dgm:cxn modelId="{F79FEA42-188D-4321-A55E-83CC7274B666}" type="presParOf" srcId="{A7247DB1-38AD-4D34-B7B8-2AAD271B7BE1}" destId="{99C5CA43-9A15-4998-9915-0556534A6B12}" srcOrd="5" destOrd="0" presId="urn:microsoft.com/office/officeart/2011/layout/CircleProcess"/>
    <dgm:cxn modelId="{27746AD6-A984-4EA7-998C-3A733DFCFDB3}" type="presParOf" srcId="{A7247DB1-38AD-4D34-B7B8-2AAD271B7BE1}" destId="{7DBAEF91-DD78-406E-9960-417FC8B8599D}" srcOrd="6" destOrd="0" presId="urn:microsoft.com/office/officeart/2011/layout/CircleProcess"/>
    <dgm:cxn modelId="{6ACDCA0A-2A86-4267-9E14-ED9C8EEB0D7D}" type="presParOf" srcId="{7DBAEF91-DD78-406E-9960-417FC8B8599D}" destId="{1197BAC4-56C9-44DF-A6A0-F4315280FA5E}" srcOrd="0" destOrd="0" presId="urn:microsoft.com/office/officeart/2011/layout/CircleProcess"/>
    <dgm:cxn modelId="{8E120ECC-5064-4B32-A847-F327E79D11AA}" type="presParOf" srcId="{A7247DB1-38AD-4D34-B7B8-2AAD271B7BE1}" destId="{CD5C7D5E-7F51-4E30-ABE4-97653771AE19}" srcOrd="7" destOrd="0" presId="urn:microsoft.com/office/officeart/2011/layout/CircleProcess"/>
    <dgm:cxn modelId="{C38FC081-595D-4C08-8A4E-52B4C987A5E0}" type="presParOf" srcId="{CD5C7D5E-7F51-4E30-ABE4-97653771AE19}" destId="{DB35B759-B3EF-4E3E-A9BC-86DB6611BBAB}" srcOrd="0" destOrd="0" presId="urn:microsoft.com/office/officeart/2011/layout/CircleProcess"/>
    <dgm:cxn modelId="{01A5D0F8-7DAF-4054-9268-66E79E585029}" type="presParOf" srcId="{A7247DB1-38AD-4D34-B7B8-2AAD271B7BE1}" destId="{81A07619-9327-4121-A96D-10FEBC139EC6}" srcOrd="8" destOrd="0" presId="urn:microsoft.com/office/officeart/2011/layout/CircleProcess"/>
    <dgm:cxn modelId="{D3A61852-6686-4ED6-AABC-7D702E636528}" type="presParOf" srcId="{A7247DB1-38AD-4D34-B7B8-2AAD271B7BE1}" destId="{A9A35BA9-B2B7-4D28-B678-AA04C1FEB2C9}" srcOrd="9" destOrd="0" presId="urn:microsoft.com/office/officeart/2011/layout/CircleProcess"/>
    <dgm:cxn modelId="{5E46DA77-7727-45B7-BA98-B07E91B7DBAA}" type="presParOf" srcId="{A9A35BA9-B2B7-4D28-B678-AA04C1FEB2C9}" destId="{34991FCC-6EDB-4C8D-956A-1378D30D5FE8}" srcOrd="0" destOrd="0" presId="urn:microsoft.com/office/officeart/2011/layout/CircleProcess"/>
    <dgm:cxn modelId="{65BFACC8-3C3F-4F10-AF61-4FCCA1D6A8CB}" type="presParOf" srcId="{A7247DB1-38AD-4D34-B7B8-2AAD271B7BE1}" destId="{06DEBF74-A2DA-431F-A597-2FB95B8D0837}" srcOrd="10" destOrd="0" presId="urn:microsoft.com/office/officeart/2011/layout/CircleProcess"/>
    <dgm:cxn modelId="{8B175879-B306-474C-BE51-D3E38A5B7FC7}" type="presParOf" srcId="{06DEBF74-A2DA-431F-A597-2FB95B8D0837}" destId="{A161599C-86B3-4B95-8127-759E50B2EC70}" srcOrd="0" destOrd="0" presId="urn:microsoft.com/office/officeart/2011/layout/CircleProcess"/>
    <dgm:cxn modelId="{B12F6B3D-2A0B-4965-A0E2-39A86EA7B2F0}" type="presParOf" srcId="{A7247DB1-38AD-4D34-B7B8-2AAD271B7BE1}" destId="{E497A24D-F025-4149-96E5-0E38184D624A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FD34E-8AA3-4A29-8FC3-C78239BA4865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</dgm:pt>
    <dgm:pt modelId="{089EFD09-A501-48DC-B15D-C60320D47F4B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Domene</a:t>
          </a:r>
        </a:p>
      </dgm:t>
    </dgm:pt>
    <dgm:pt modelId="{8DA838D6-A7AA-4DCF-88D9-0AA87C49EE0C}" type="parTrans" cxnId="{B265C55D-62DD-4808-B1FB-7BA334A5A9A2}">
      <dgm:prSet/>
      <dgm:spPr/>
      <dgm:t>
        <a:bodyPr/>
        <a:lstStyle/>
        <a:p>
          <a:endParaRPr lang="en-US"/>
        </a:p>
      </dgm:t>
    </dgm:pt>
    <dgm:pt modelId="{6D249040-6B2F-473E-AFB0-2F6496119EFF}" type="sibTrans" cxnId="{B265C55D-62DD-4808-B1FB-7BA334A5A9A2}">
      <dgm:prSet/>
      <dgm:spPr/>
      <dgm:t>
        <a:bodyPr/>
        <a:lstStyle/>
        <a:p>
          <a:endParaRPr lang="en-US"/>
        </a:p>
      </dgm:t>
    </dgm:pt>
    <dgm:pt modelId="{1E4394CB-AF42-465E-93B7-4529D2D77396}">
      <dgm:prSet phldrT="[Text]" custT="1"/>
      <dgm:spPr/>
      <dgm:t>
        <a:bodyPr/>
        <a:lstStyle/>
        <a:p>
          <a:r>
            <a:rPr lang="en-US" sz="1800" err="1">
              <a:solidFill>
                <a:schemeClr val="bg1"/>
              </a:solidFill>
            </a:rPr>
            <a:t>Varemerke</a:t>
          </a:r>
          <a:br>
            <a:rPr lang="en-US" sz="1800">
              <a:solidFill>
                <a:schemeClr val="bg1"/>
              </a:solidFill>
            </a:rPr>
          </a:br>
          <a:r>
            <a:rPr lang="en-US" sz="1800">
              <a:solidFill>
                <a:schemeClr val="bg1"/>
              </a:solidFill>
            </a:rPr>
            <a:t>(</a:t>
          </a:r>
          <a:r>
            <a:rPr lang="en-US" sz="1800" err="1">
              <a:solidFill>
                <a:schemeClr val="bg1"/>
              </a:solidFill>
            </a:rPr>
            <a:t>navn</a:t>
          </a:r>
          <a:r>
            <a:rPr lang="en-US" sz="1800">
              <a:solidFill>
                <a:schemeClr val="bg1"/>
              </a:solidFill>
            </a:rPr>
            <a:t>, logo, </a:t>
          </a:r>
          <a:r>
            <a:rPr lang="en-US" sz="1800" err="1">
              <a:solidFill>
                <a:schemeClr val="bg1"/>
              </a:solidFill>
            </a:rPr>
            <a:t>slagord</a:t>
          </a:r>
          <a:r>
            <a:rPr lang="en-US" sz="1800">
              <a:solidFill>
                <a:schemeClr val="bg1"/>
              </a:solidFill>
            </a:rPr>
            <a:t>, </a:t>
          </a:r>
          <a:r>
            <a:rPr lang="en-US" sz="1800" err="1">
              <a:solidFill>
                <a:schemeClr val="bg1"/>
              </a:solidFill>
            </a:rPr>
            <a:t>osv</a:t>
          </a:r>
          <a:r>
            <a:rPr lang="en-US" sz="1800">
              <a:solidFill>
                <a:schemeClr val="bg1"/>
              </a:solidFill>
            </a:rPr>
            <a:t>.)</a:t>
          </a:r>
        </a:p>
      </dgm:t>
    </dgm:pt>
    <dgm:pt modelId="{CA35449D-9591-4180-9B9A-536563FCAC0C}" type="parTrans" cxnId="{364C1B7E-EA0E-450E-B8BA-BE20DE0B716D}">
      <dgm:prSet/>
      <dgm:spPr/>
      <dgm:t>
        <a:bodyPr/>
        <a:lstStyle/>
        <a:p>
          <a:endParaRPr lang="en-US"/>
        </a:p>
      </dgm:t>
    </dgm:pt>
    <dgm:pt modelId="{7E2B4A1C-23E8-4837-94B2-41854EE0448D}" type="sibTrans" cxnId="{364C1B7E-EA0E-450E-B8BA-BE20DE0B716D}">
      <dgm:prSet/>
      <dgm:spPr/>
      <dgm:t>
        <a:bodyPr/>
        <a:lstStyle/>
        <a:p>
          <a:endParaRPr lang="en-US"/>
        </a:p>
      </dgm:t>
    </dgm:pt>
    <dgm:pt modelId="{D7145FB4-20FE-41AF-ADE9-E2B5108C443E}">
      <dgm:prSet phldrT="[Text]" custT="1"/>
      <dgm:spPr/>
      <dgm:t>
        <a:bodyPr/>
        <a:lstStyle/>
        <a:p>
          <a:r>
            <a:rPr lang="nb-NO" sz="2000" noProof="0">
              <a:solidFill>
                <a:schemeClr val="bg1"/>
              </a:solidFill>
            </a:rPr>
            <a:t>Opphavsrettigheter</a:t>
          </a:r>
          <a:br>
            <a:rPr lang="nb-NO" sz="2000" noProof="0">
              <a:solidFill>
                <a:schemeClr val="bg1"/>
              </a:solidFill>
            </a:rPr>
          </a:br>
          <a:r>
            <a:rPr lang="nb-NO" sz="2000" noProof="0">
              <a:solidFill>
                <a:schemeClr val="bg1"/>
              </a:solidFill>
            </a:rPr>
            <a:t>(programvare, kode, </a:t>
          </a:r>
          <a:r>
            <a:rPr lang="nb-NO" sz="2000" noProof="0" err="1">
              <a:solidFill>
                <a:schemeClr val="bg1"/>
              </a:solidFill>
            </a:rPr>
            <a:t>algortimer</a:t>
          </a:r>
          <a:r>
            <a:rPr lang="nb-NO" sz="2000" noProof="0">
              <a:solidFill>
                <a:schemeClr val="bg1"/>
              </a:solidFill>
            </a:rPr>
            <a:t>, osv.)</a:t>
          </a:r>
        </a:p>
      </dgm:t>
    </dgm:pt>
    <dgm:pt modelId="{47388F76-4A47-44E9-A46A-FF43EA4C96EA}" type="parTrans" cxnId="{BE343B6E-EDC2-4868-8AEB-3D6B84825CCC}">
      <dgm:prSet/>
      <dgm:spPr/>
      <dgm:t>
        <a:bodyPr/>
        <a:lstStyle/>
        <a:p>
          <a:endParaRPr lang="en-US"/>
        </a:p>
      </dgm:t>
    </dgm:pt>
    <dgm:pt modelId="{CDA4FC38-CBE8-4A22-89F8-4BF3A495C9E0}" type="sibTrans" cxnId="{BE343B6E-EDC2-4868-8AEB-3D6B84825CCC}">
      <dgm:prSet/>
      <dgm:spPr/>
      <dgm:t>
        <a:bodyPr/>
        <a:lstStyle/>
        <a:p>
          <a:endParaRPr lang="en-US"/>
        </a:p>
      </dgm:t>
    </dgm:pt>
    <dgm:pt modelId="{378B186C-008F-42F1-9B0A-6F9E9EB89810}">
      <dgm:prSet phldrT="[Text]" custT="1"/>
      <dgm:spPr/>
      <dgm:t>
        <a:bodyPr/>
        <a:lstStyle/>
        <a:p>
          <a:r>
            <a:rPr lang="en-US" sz="2000" b="0" err="1">
              <a:solidFill>
                <a:schemeClr val="bg1"/>
              </a:solidFill>
            </a:rPr>
            <a:t>Patenter</a:t>
          </a:r>
          <a:r>
            <a:rPr lang="en-US" sz="2000" b="0">
              <a:solidFill>
                <a:schemeClr val="bg1"/>
              </a:solidFill>
            </a:rPr>
            <a:t> (</a:t>
          </a:r>
          <a:r>
            <a:rPr lang="en-US" sz="2000" b="0" err="1">
              <a:solidFill>
                <a:schemeClr val="bg1"/>
              </a:solidFill>
            </a:rPr>
            <a:t>oppfinnelse</a:t>
          </a:r>
          <a:r>
            <a:rPr lang="en-US" sz="2000" b="0">
              <a:solidFill>
                <a:schemeClr val="bg1"/>
              </a:solidFill>
            </a:rPr>
            <a:t>) </a:t>
          </a:r>
        </a:p>
      </dgm:t>
    </dgm:pt>
    <dgm:pt modelId="{52266B44-CFF0-4BA2-B225-5845ACDD5CE3}" type="parTrans" cxnId="{57766949-61E7-4F21-9CEA-7F902D5894A9}">
      <dgm:prSet/>
      <dgm:spPr/>
      <dgm:t>
        <a:bodyPr/>
        <a:lstStyle/>
        <a:p>
          <a:endParaRPr lang="en-US"/>
        </a:p>
      </dgm:t>
    </dgm:pt>
    <dgm:pt modelId="{B30F3DD9-3C9D-4876-83CC-FB40452BE03A}" type="sibTrans" cxnId="{57766949-61E7-4F21-9CEA-7F902D5894A9}">
      <dgm:prSet/>
      <dgm:spPr/>
      <dgm:t>
        <a:bodyPr/>
        <a:lstStyle/>
        <a:p>
          <a:endParaRPr lang="en-US"/>
        </a:p>
      </dgm:t>
    </dgm:pt>
    <dgm:pt modelId="{F20FEFB8-D886-4F69-8DBA-536AA3CA2DA7}">
      <dgm:prSet phldrT="[Text]" custT="1"/>
      <dgm:spPr/>
      <dgm:t>
        <a:bodyPr/>
        <a:lstStyle/>
        <a:p>
          <a:r>
            <a:rPr lang="nb-NO" sz="2000" noProof="0">
              <a:solidFill>
                <a:schemeClr val="bg1"/>
              </a:solidFill>
            </a:rPr>
            <a:t>Design </a:t>
          </a:r>
          <a:br>
            <a:rPr lang="nb-NO" sz="2000" noProof="0">
              <a:solidFill>
                <a:schemeClr val="bg1"/>
              </a:solidFill>
            </a:rPr>
          </a:br>
          <a:r>
            <a:rPr lang="nb-NO" sz="2000" noProof="0">
              <a:solidFill>
                <a:schemeClr val="bg1"/>
              </a:solidFill>
            </a:rPr>
            <a:t>(visuelt design for et produkt)</a:t>
          </a:r>
        </a:p>
      </dgm:t>
    </dgm:pt>
    <dgm:pt modelId="{83137D33-EC46-45A2-9AB8-A62091FFEE0D}" type="parTrans" cxnId="{0A486501-CBD7-47C2-9C4F-AC96A25E6C05}">
      <dgm:prSet/>
      <dgm:spPr/>
      <dgm:t>
        <a:bodyPr/>
        <a:lstStyle/>
        <a:p>
          <a:endParaRPr lang="en-US"/>
        </a:p>
      </dgm:t>
    </dgm:pt>
    <dgm:pt modelId="{8A37DB3A-C850-45D2-8248-ADB90C76331A}" type="sibTrans" cxnId="{0A486501-CBD7-47C2-9C4F-AC96A25E6C05}">
      <dgm:prSet/>
      <dgm:spPr/>
      <dgm:t>
        <a:bodyPr/>
        <a:lstStyle/>
        <a:p>
          <a:endParaRPr lang="en-US"/>
        </a:p>
      </dgm:t>
    </dgm:pt>
    <dgm:pt modelId="{6C43AA07-F8A7-4169-8AEA-C180C2F0052B}">
      <dgm:prSet phldrT="[Text]" custT="1"/>
      <dgm:spPr/>
      <dgm:t>
        <a:bodyPr/>
        <a:lstStyle/>
        <a:p>
          <a:r>
            <a:rPr lang="nb-NO" sz="2000" noProof="0">
              <a:solidFill>
                <a:schemeClr val="bg1"/>
              </a:solidFill>
            </a:rPr>
            <a:t>Forretnings-</a:t>
          </a:r>
          <a:br>
            <a:rPr lang="nb-NO" sz="2000" noProof="0">
              <a:solidFill>
                <a:schemeClr val="bg1"/>
              </a:solidFill>
            </a:rPr>
          </a:br>
          <a:r>
            <a:rPr lang="nb-NO" sz="2000" noProof="0">
              <a:solidFill>
                <a:schemeClr val="bg1"/>
              </a:solidFill>
            </a:rPr>
            <a:t>hemmeligheter</a:t>
          </a:r>
        </a:p>
      </dgm:t>
    </dgm:pt>
    <dgm:pt modelId="{84F8825F-2768-4340-8714-79CB1561F362}" type="parTrans" cxnId="{DEC5D6FD-2742-463A-9E32-B19742883D91}">
      <dgm:prSet/>
      <dgm:spPr/>
      <dgm:t>
        <a:bodyPr/>
        <a:lstStyle/>
        <a:p>
          <a:endParaRPr lang="en-US"/>
        </a:p>
      </dgm:t>
    </dgm:pt>
    <dgm:pt modelId="{2F2F4816-4CE3-4CE9-B212-286B0626C2CA}" type="sibTrans" cxnId="{DEC5D6FD-2742-463A-9E32-B19742883D91}">
      <dgm:prSet/>
      <dgm:spPr/>
      <dgm:t>
        <a:bodyPr/>
        <a:lstStyle/>
        <a:p>
          <a:endParaRPr lang="en-US"/>
        </a:p>
      </dgm:t>
    </dgm:pt>
    <dgm:pt modelId="{B6A87292-8574-4E1F-B6C0-3B08BEADF3C9}">
      <dgm:prSet phldrT="[Text]" custT="1"/>
      <dgm:spPr/>
      <dgm:t>
        <a:bodyPr/>
        <a:lstStyle/>
        <a:p>
          <a:r>
            <a:rPr lang="nb-NO" sz="2000" noProof="0" err="1">
              <a:solidFill>
                <a:schemeClr val="bg1"/>
              </a:solidFill>
            </a:rPr>
            <a:t>Know</a:t>
          </a:r>
          <a:r>
            <a:rPr lang="nb-NO" sz="2000" noProof="0">
              <a:solidFill>
                <a:schemeClr val="bg1"/>
              </a:solidFill>
            </a:rPr>
            <a:t> </a:t>
          </a:r>
          <a:r>
            <a:rPr lang="nb-NO" sz="2000" noProof="0" err="1">
              <a:solidFill>
                <a:schemeClr val="bg1"/>
              </a:solidFill>
            </a:rPr>
            <a:t>how</a:t>
          </a:r>
          <a:br>
            <a:rPr lang="nb-NO" sz="2000" noProof="0">
              <a:solidFill>
                <a:schemeClr val="bg1"/>
              </a:solidFill>
            </a:rPr>
          </a:br>
          <a:r>
            <a:rPr lang="nb-NO" sz="2000" noProof="0">
              <a:solidFill>
                <a:schemeClr val="bg1"/>
              </a:solidFill>
            </a:rPr>
            <a:t>(ferdigheter, prosesser, metoder, tegninger, teknikker, data)</a:t>
          </a:r>
        </a:p>
      </dgm:t>
    </dgm:pt>
    <dgm:pt modelId="{E9DE70DD-15BA-43E6-981D-BEF25D0C1A35}" type="parTrans" cxnId="{DA4891AD-241F-4804-9B84-1A36820C0FA8}">
      <dgm:prSet/>
      <dgm:spPr/>
      <dgm:t>
        <a:bodyPr/>
        <a:lstStyle/>
        <a:p>
          <a:endParaRPr lang="en-US"/>
        </a:p>
      </dgm:t>
    </dgm:pt>
    <dgm:pt modelId="{B8021169-43B4-4311-8B35-8ACB522561C9}" type="sibTrans" cxnId="{DA4891AD-241F-4804-9B84-1A36820C0FA8}">
      <dgm:prSet/>
      <dgm:spPr/>
      <dgm:t>
        <a:bodyPr/>
        <a:lstStyle/>
        <a:p>
          <a:endParaRPr lang="en-US"/>
        </a:p>
      </dgm:t>
    </dgm:pt>
    <dgm:pt modelId="{30E97EE0-FC99-4A28-A9C8-40C5223356F9}">
      <dgm:prSet phldrT="[Text]" custT="1"/>
      <dgm:spPr/>
      <dgm:t>
        <a:bodyPr/>
        <a:lstStyle/>
        <a:p>
          <a:endParaRPr lang="en-US"/>
        </a:p>
      </dgm:t>
    </dgm:pt>
    <dgm:pt modelId="{7C16A94C-492A-45BB-84AA-E2ECDB954ED0}" type="parTrans" cxnId="{D31BADB4-463C-4142-8E28-A0E041083B98}">
      <dgm:prSet/>
      <dgm:spPr/>
      <dgm:t>
        <a:bodyPr/>
        <a:lstStyle/>
        <a:p>
          <a:endParaRPr lang="en-US"/>
        </a:p>
      </dgm:t>
    </dgm:pt>
    <dgm:pt modelId="{ABE9969B-0253-4387-A11B-5279E5C2B9DC}" type="sibTrans" cxnId="{D31BADB4-463C-4142-8E28-A0E041083B98}">
      <dgm:prSet/>
      <dgm:spPr/>
      <dgm:t>
        <a:bodyPr/>
        <a:lstStyle/>
        <a:p>
          <a:endParaRPr lang="en-US"/>
        </a:p>
      </dgm:t>
    </dgm:pt>
    <dgm:pt modelId="{6A73E943-1950-4774-8615-14B93D6ED822}">
      <dgm:prSet phldrT="[Text]"/>
      <dgm:spPr/>
      <dgm:t>
        <a:bodyPr/>
        <a:lstStyle/>
        <a:p>
          <a:endParaRPr lang="en-US"/>
        </a:p>
      </dgm:t>
    </dgm:pt>
    <dgm:pt modelId="{6BD3B2B5-8CFC-4A2D-AE15-8D933EC42D3C}" type="parTrans" cxnId="{F162036E-CC2A-492B-9AC8-FDDB47BA2AEC}">
      <dgm:prSet/>
      <dgm:spPr/>
      <dgm:t>
        <a:bodyPr/>
        <a:lstStyle/>
        <a:p>
          <a:endParaRPr lang="en-US"/>
        </a:p>
      </dgm:t>
    </dgm:pt>
    <dgm:pt modelId="{4C4D7F9A-50F0-4111-82CC-D6166930F88C}" type="sibTrans" cxnId="{F162036E-CC2A-492B-9AC8-FDDB47BA2AEC}">
      <dgm:prSet/>
      <dgm:spPr/>
      <dgm:t>
        <a:bodyPr/>
        <a:lstStyle/>
        <a:p>
          <a:endParaRPr lang="en-US"/>
        </a:p>
      </dgm:t>
    </dgm:pt>
    <dgm:pt modelId="{7A11AEA1-2C32-4D88-8E49-8F47D165E57D}" type="pres">
      <dgm:prSet presAssocID="{CFAFD34E-8AA3-4A29-8FC3-C78239BA4865}" presName="compositeShape" presStyleCnt="0">
        <dgm:presLayoutVars>
          <dgm:chMax val="7"/>
          <dgm:dir/>
          <dgm:resizeHandles val="exact"/>
        </dgm:presLayoutVars>
      </dgm:prSet>
      <dgm:spPr/>
    </dgm:pt>
    <dgm:pt modelId="{EBC73D35-95CF-4AF0-AF82-3E8EE2FCE61E}" type="pres">
      <dgm:prSet presAssocID="{089EFD09-A501-48DC-B15D-C60320D47F4B}" presName="circ1" presStyleLbl="vennNode1" presStyleIdx="0" presStyleCnt="7"/>
      <dgm:spPr/>
    </dgm:pt>
    <dgm:pt modelId="{1247188C-E339-43D3-8A19-6C717D731B19}" type="pres">
      <dgm:prSet presAssocID="{089EFD09-A501-48DC-B15D-C60320D47F4B}" presName="circ1Tx" presStyleLbl="revTx" presStyleIdx="0" presStyleCnt="0" custScaleX="224567">
        <dgm:presLayoutVars>
          <dgm:chMax val="0"/>
          <dgm:chPref val="0"/>
          <dgm:bulletEnabled val="1"/>
        </dgm:presLayoutVars>
      </dgm:prSet>
      <dgm:spPr/>
    </dgm:pt>
    <dgm:pt modelId="{55272A92-614C-4C52-B071-EA31FCA309A8}" type="pres">
      <dgm:prSet presAssocID="{378B186C-008F-42F1-9B0A-6F9E9EB89810}" presName="circ2" presStyleLbl="vennNode1" presStyleIdx="1" presStyleCnt="7"/>
      <dgm:spPr/>
    </dgm:pt>
    <dgm:pt modelId="{6943EB73-B166-48C3-B6E4-259F197F0123}" type="pres">
      <dgm:prSet presAssocID="{378B186C-008F-42F1-9B0A-6F9E9EB8981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4BE193-F756-46AB-A70D-1FC76E00E937}" type="pres">
      <dgm:prSet presAssocID="{F20FEFB8-D886-4F69-8DBA-536AA3CA2DA7}" presName="circ3" presStyleLbl="vennNode1" presStyleIdx="2" presStyleCnt="7"/>
      <dgm:spPr/>
    </dgm:pt>
    <dgm:pt modelId="{9F3E2948-60F0-4E43-BF5C-47D760D0E44A}" type="pres">
      <dgm:prSet presAssocID="{F20FEFB8-D886-4F69-8DBA-536AA3CA2DA7}" presName="circ3Tx" presStyleLbl="revTx" presStyleIdx="0" presStyleCnt="0" custScaleX="155990" custLinFactNeighborX="28262" custLinFactNeighborY="-32229">
        <dgm:presLayoutVars>
          <dgm:chMax val="0"/>
          <dgm:chPref val="0"/>
          <dgm:bulletEnabled val="1"/>
        </dgm:presLayoutVars>
      </dgm:prSet>
      <dgm:spPr/>
    </dgm:pt>
    <dgm:pt modelId="{899F57B1-BC23-47FD-A390-34174E67FC75}" type="pres">
      <dgm:prSet presAssocID="{1E4394CB-AF42-465E-93B7-4529D2D77396}" presName="circ4" presStyleLbl="vennNode1" presStyleIdx="3" presStyleCnt="7"/>
      <dgm:spPr/>
    </dgm:pt>
    <dgm:pt modelId="{D723514A-E7B9-4E3F-B678-088C0E52B1C5}" type="pres">
      <dgm:prSet presAssocID="{1E4394CB-AF42-465E-93B7-4529D2D77396}" presName="circ4Tx" presStyleLbl="revTx" presStyleIdx="0" presStyleCnt="0" custScaleX="218711" custLinFactNeighborX="-43265" custLinFactNeighborY="14949">
        <dgm:presLayoutVars>
          <dgm:chMax val="0"/>
          <dgm:chPref val="0"/>
          <dgm:bulletEnabled val="1"/>
        </dgm:presLayoutVars>
      </dgm:prSet>
      <dgm:spPr/>
    </dgm:pt>
    <dgm:pt modelId="{35AE02F1-CEA0-4E34-A05F-99CE63A16EE0}" type="pres">
      <dgm:prSet presAssocID="{D7145FB4-20FE-41AF-ADE9-E2B5108C443E}" presName="circ5" presStyleLbl="vennNode1" presStyleIdx="4" presStyleCnt="7"/>
      <dgm:spPr/>
    </dgm:pt>
    <dgm:pt modelId="{25DB503F-603A-4837-9B7D-5FABD8BA0D87}" type="pres">
      <dgm:prSet presAssocID="{D7145FB4-20FE-41AF-ADE9-E2B5108C443E}" presName="circ5Tx" presStyleLbl="revTx" presStyleIdx="0" presStyleCnt="0" custScaleX="235233" custLinFactNeighborX="-29426" custLinFactNeighborY="-36660">
        <dgm:presLayoutVars>
          <dgm:chMax val="0"/>
          <dgm:chPref val="0"/>
          <dgm:bulletEnabled val="1"/>
        </dgm:presLayoutVars>
      </dgm:prSet>
      <dgm:spPr/>
    </dgm:pt>
    <dgm:pt modelId="{5CCE4D1D-45BD-4AAA-855A-631D4DA387DB}" type="pres">
      <dgm:prSet presAssocID="{6C43AA07-F8A7-4169-8AEA-C180C2F0052B}" presName="circ6" presStyleLbl="vennNode1" presStyleIdx="5" presStyleCnt="7"/>
      <dgm:spPr/>
    </dgm:pt>
    <dgm:pt modelId="{60213BCF-CAA5-4F6F-9202-DA90DBBA77C6}" type="pres">
      <dgm:prSet presAssocID="{6C43AA07-F8A7-4169-8AEA-C180C2F0052B}" presName="circ6Tx" presStyleLbl="revTx" presStyleIdx="0" presStyleCnt="0" custScaleX="172365">
        <dgm:presLayoutVars>
          <dgm:chMax val="0"/>
          <dgm:chPref val="0"/>
          <dgm:bulletEnabled val="1"/>
        </dgm:presLayoutVars>
      </dgm:prSet>
      <dgm:spPr/>
    </dgm:pt>
    <dgm:pt modelId="{B00E54D4-E644-4D15-BC89-BCE5EAC2C6A8}" type="pres">
      <dgm:prSet presAssocID="{B6A87292-8574-4E1F-B6C0-3B08BEADF3C9}" presName="circ7" presStyleLbl="vennNode1" presStyleIdx="6" presStyleCnt="7"/>
      <dgm:spPr/>
    </dgm:pt>
    <dgm:pt modelId="{ADD91D98-F81A-498A-A7DE-5A4F6786C92D}" type="pres">
      <dgm:prSet presAssocID="{B6A87292-8574-4E1F-B6C0-3B08BEADF3C9}" presName="circ7Tx" presStyleLbl="revTx" presStyleIdx="0" presStyleCnt="0" custScaleX="137072">
        <dgm:presLayoutVars>
          <dgm:chMax val="0"/>
          <dgm:chPref val="0"/>
          <dgm:bulletEnabled val="1"/>
        </dgm:presLayoutVars>
      </dgm:prSet>
      <dgm:spPr/>
    </dgm:pt>
  </dgm:ptLst>
  <dgm:cxnLst>
    <dgm:cxn modelId="{0A486501-CBD7-47C2-9C4F-AC96A25E6C05}" srcId="{CFAFD34E-8AA3-4A29-8FC3-C78239BA4865}" destId="{F20FEFB8-D886-4F69-8DBA-536AA3CA2DA7}" srcOrd="2" destOrd="0" parTransId="{83137D33-EC46-45A2-9AB8-A62091FFEE0D}" sibTransId="{8A37DB3A-C850-45D2-8248-ADB90C76331A}"/>
    <dgm:cxn modelId="{8E89183F-1F4A-4566-86C3-E5F1314FBEC5}" type="presOf" srcId="{378B186C-008F-42F1-9B0A-6F9E9EB89810}" destId="{6943EB73-B166-48C3-B6E4-259F197F0123}" srcOrd="0" destOrd="0" presId="urn:microsoft.com/office/officeart/2005/8/layout/venn1"/>
    <dgm:cxn modelId="{B265C55D-62DD-4808-B1FB-7BA334A5A9A2}" srcId="{CFAFD34E-8AA3-4A29-8FC3-C78239BA4865}" destId="{089EFD09-A501-48DC-B15D-C60320D47F4B}" srcOrd="0" destOrd="0" parTransId="{8DA838D6-A7AA-4DCF-88D9-0AA87C49EE0C}" sibTransId="{6D249040-6B2F-473E-AFB0-2F6496119EFF}"/>
    <dgm:cxn modelId="{682FB043-0144-4012-A705-61F569D05281}" type="presOf" srcId="{089EFD09-A501-48DC-B15D-C60320D47F4B}" destId="{1247188C-E339-43D3-8A19-6C717D731B19}" srcOrd="0" destOrd="0" presId="urn:microsoft.com/office/officeart/2005/8/layout/venn1"/>
    <dgm:cxn modelId="{57766949-61E7-4F21-9CEA-7F902D5894A9}" srcId="{CFAFD34E-8AA3-4A29-8FC3-C78239BA4865}" destId="{378B186C-008F-42F1-9B0A-6F9E9EB89810}" srcOrd="1" destOrd="0" parTransId="{52266B44-CFF0-4BA2-B225-5845ACDD5CE3}" sibTransId="{B30F3DD9-3C9D-4876-83CC-FB40452BE03A}"/>
    <dgm:cxn modelId="{F162036E-CC2A-492B-9AC8-FDDB47BA2AEC}" srcId="{CFAFD34E-8AA3-4A29-8FC3-C78239BA4865}" destId="{6A73E943-1950-4774-8615-14B93D6ED822}" srcOrd="8" destOrd="0" parTransId="{6BD3B2B5-8CFC-4A2D-AE15-8D933EC42D3C}" sibTransId="{4C4D7F9A-50F0-4111-82CC-D6166930F88C}"/>
    <dgm:cxn modelId="{BE343B6E-EDC2-4868-8AEB-3D6B84825CCC}" srcId="{CFAFD34E-8AA3-4A29-8FC3-C78239BA4865}" destId="{D7145FB4-20FE-41AF-ADE9-E2B5108C443E}" srcOrd="4" destOrd="0" parTransId="{47388F76-4A47-44E9-A46A-FF43EA4C96EA}" sibTransId="{CDA4FC38-CBE8-4A22-89F8-4BF3A495C9E0}"/>
    <dgm:cxn modelId="{6AF5614E-A046-4281-A258-3FA21283289B}" type="presOf" srcId="{D7145FB4-20FE-41AF-ADE9-E2B5108C443E}" destId="{25DB503F-603A-4837-9B7D-5FABD8BA0D87}" srcOrd="0" destOrd="0" presId="urn:microsoft.com/office/officeart/2005/8/layout/venn1"/>
    <dgm:cxn modelId="{F5A85C77-8B34-4829-ABB4-FCB486EC2803}" type="presOf" srcId="{1E4394CB-AF42-465E-93B7-4529D2D77396}" destId="{D723514A-E7B9-4E3F-B678-088C0E52B1C5}" srcOrd="0" destOrd="0" presId="urn:microsoft.com/office/officeart/2005/8/layout/venn1"/>
    <dgm:cxn modelId="{364C1B7E-EA0E-450E-B8BA-BE20DE0B716D}" srcId="{CFAFD34E-8AA3-4A29-8FC3-C78239BA4865}" destId="{1E4394CB-AF42-465E-93B7-4529D2D77396}" srcOrd="3" destOrd="0" parTransId="{CA35449D-9591-4180-9B9A-536563FCAC0C}" sibTransId="{7E2B4A1C-23E8-4837-94B2-41854EE0448D}"/>
    <dgm:cxn modelId="{B3CBE29A-53B0-434A-94FC-A969B831254B}" type="presOf" srcId="{6C43AA07-F8A7-4169-8AEA-C180C2F0052B}" destId="{60213BCF-CAA5-4F6F-9202-DA90DBBA77C6}" srcOrd="0" destOrd="0" presId="urn:microsoft.com/office/officeart/2005/8/layout/venn1"/>
    <dgm:cxn modelId="{DA4891AD-241F-4804-9B84-1A36820C0FA8}" srcId="{CFAFD34E-8AA3-4A29-8FC3-C78239BA4865}" destId="{B6A87292-8574-4E1F-B6C0-3B08BEADF3C9}" srcOrd="6" destOrd="0" parTransId="{E9DE70DD-15BA-43E6-981D-BEF25D0C1A35}" sibTransId="{B8021169-43B4-4311-8B35-8ACB522561C9}"/>
    <dgm:cxn modelId="{ED89EAB2-9458-462E-8C71-6EE20D5B2C01}" type="presOf" srcId="{B6A87292-8574-4E1F-B6C0-3B08BEADF3C9}" destId="{ADD91D98-F81A-498A-A7DE-5A4F6786C92D}" srcOrd="0" destOrd="0" presId="urn:microsoft.com/office/officeart/2005/8/layout/venn1"/>
    <dgm:cxn modelId="{D31BADB4-463C-4142-8E28-A0E041083B98}" srcId="{CFAFD34E-8AA3-4A29-8FC3-C78239BA4865}" destId="{30E97EE0-FC99-4A28-A9C8-40C5223356F9}" srcOrd="7" destOrd="0" parTransId="{7C16A94C-492A-45BB-84AA-E2ECDB954ED0}" sibTransId="{ABE9969B-0253-4387-A11B-5279E5C2B9DC}"/>
    <dgm:cxn modelId="{4CBFDDD3-7723-43DC-BEC0-3D73C69B4133}" type="presOf" srcId="{CFAFD34E-8AA3-4A29-8FC3-C78239BA4865}" destId="{7A11AEA1-2C32-4D88-8E49-8F47D165E57D}" srcOrd="0" destOrd="0" presId="urn:microsoft.com/office/officeart/2005/8/layout/venn1"/>
    <dgm:cxn modelId="{B21CBAF6-1B3E-4FA1-8A07-532F16667BB5}" type="presOf" srcId="{F20FEFB8-D886-4F69-8DBA-536AA3CA2DA7}" destId="{9F3E2948-60F0-4E43-BF5C-47D760D0E44A}" srcOrd="0" destOrd="0" presId="urn:microsoft.com/office/officeart/2005/8/layout/venn1"/>
    <dgm:cxn modelId="{DEC5D6FD-2742-463A-9E32-B19742883D91}" srcId="{CFAFD34E-8AA3-4A29-8FC3-C78239BA4865}" destId="{6C43AA07-F8A7-4169-8AEA-C180C2F0052B}" srcOrd="5" destOrd="0" parTransId="{84F8825F-2768-4340-8714-79CB1561F362}" sibTransId="{2F2F4816-4CE3-4CE9-B212-286B0626C2CA}"/>
    <dgm:cxn modelId="{6C66A848-DDDB-40D6-B4C6-6CACDA165CAD}" type="presParOf" srcId="{7A11AEA1-2C32-4D88-8E49-8F47D165E57D}" destId="{EBC73D35-95CF-4AF0-AF82-3E8EE2FCE61E}" srcOrd="0" destOrd="0" presId="urn:microsoft.com/office/officeart/2005/8/layout/venn1"/>
    <dgm:cxn modelId="{88B82EDB-AD6C-4DD4-8350-C3B27FFAC331}" type="presParOf" srcId="{7A11AEA1-2C32-4D88-8E49-8F47D165E57D}" destId="{1247188C-E339-43D3-8A19-6C717D731B19}" srcOrd="1" destOrd="0" presId="urn:microsoft.com/office/officeart/2005/8/layout/venn1"/>
    <dgm:cxn modelId="{79547F23-7735-49DD-BD7D-9B03590E89C0}" type="presParOf" srcId="{7A11AEA1-2C32-4D88-8E49-8F47D165E57D}" destId="{55272A92-614C-4C52-B071-EA31FCA309A8}" srcOrd="2" destOrd="0" presId="urn:microsoft.com/office/officeart/2005/8/layout/venn1"/>
    <dgm:cxn modelId="{2ECB83CB-02D5-4327-B5B5-B26BB9A29CEC}" type="presParOf" srcId="{7A11AEA1-2C32-4D88-8E49-8F47D165E57D}" destId="{6943EB73-B166-48C3-B6E4-259F197F0123}" srcOrd="3" destOrd="0" presId="urn:microsoft.com/office/officeart/2005/8/layout/venn1"/>
    <dgm:cxn modelId="{57B5C019-6951-4C0A-B0CD-96B80777C452}" type="presParOf" srcId="{7A11AEA1-2C32-4D88-8E49-8F47D165E57D}" destId="{CC4BE193-F756-46AB-A70D-1FC76E00E937}" srcOrd="4" destOrd="0" presId="urn:microsoft.com/office/officeart/2005/8/layout/venn1"/>
    <dgm:cxn modelId="{0EA873C0-929B-46C7-92F5-36F2B61213A4}" type="presParOf" srcId="{7A11AEA1-2C32-4D88-8E49-8F47D165E57D}" destId="{9F3E2948-60F0-4E43-BF5C-47D760D0E44A}" srcOrd="5" destOrd="0" presId="urn:microsoft.com/office/officeart/2005/8/layout/venn1"/>
    <dgm:cxn modelId="{0845DDA3-0C2D-4950-8BA2-38278C6F5C8C}" type="presParOf" srcId="{7A11AEA1-2C32-4D88-8E49-8F47D165E57D}" destId="{899F57B1-BC23-47FD-A390-34174E67FC75}" srcOrd="6" destOrd="0" presId="urn:microsoft.com/office/officeart/2005/8/layout/venn1"/>
    <dgm:cxn modelId="{B1EEB050-D7F2-4702-990B-428A68C26974}" type="presParOf" srcId="{7A11AEA1-2C32-4D88-8E49-8F47D165E57D}" destId="{D723514A-E7B9-4E3F-B678-088C0E52B1C5}" srcOrd="7" destOrd="0" presId="urn:microsoft.com/office/officeart/2005/8/layout/venn1"/>
    <dgm:cxn modelId="{7797E869-3C99-4DE5-AC4C-DC8751A07244}" type="presParOf" srcId="{7A11AEA1-2C32-4D88-8E49-8F47D165E57D}" destId="{35AE02F1-CEA0-4E34-A05F-99CE63A16EE0}" srcOrd="8" destOrd="0" presId="urn:microsoft.com/office/officeart/2005/8/layout/venn1"/>
    <dgm:cxn modelId="{8AFE7871-5F16-430D-80DF-706DF1FF6865}" type="presParOf" srcId="{7A11AEA1-2C32-4D88-8E49-8F47D165E57D}" destId="{25DB503F-603A-4837-9B7D-5FABD8BA0D87}" srcOrd="9" destOrd="0" presId="urn:microsoft.com/office/officeart/2005/8/layout/venn1"/>
    <dgm:cxn modelId="{EFD19A45-3D19-460A-890E-E55670B54587}" type="presParOf" srcId="{7A11AEA1-2C32-4D88-8E49-8F47D165E57D}" destId="{5CCE4D1D-45BD-4AAA-855A-631D4DA387DB}" srcOrd="10" destOrd="0" presId="urn:microsoft.com/office/officeart/2005/8/layout/venn1"/>
    <dgm:cxn modelId="{CE918B27-12E1-416B-A68F-1563620833F0}" type="presParOf" srcId="{7A11AEA1-2C32-4D88-8E49-8F47D165E57D}" destId="{60213BCF-CAA5-4F6F-9202-DA90DBBA77C6}" srcOrd="11" destOrd="0" presId="urn:microsoft.com/office/officeart/2005/8/layout/venn1"/>
    <dgm:cxn modelId="{8EEE9AD5-BF9C-4CB8-85FE-EB23BF34D08B}" type="presParOf" srcId="{7A11AEA1-2C32-4D88-8E49-8F47D165E57D}" destId="{B00E54D4-E644-4D15-BC89-BCE5EAC2C6A8}" srcOrd="12" destOrd="0" presId="urn:microsoft.com/office/officeart/2005/8/layout/venn1"/>
    <dgm:cxn modelId="{9B554DD4-E1B7-4A40-97F1-F8907BEBC635}" type="presParOf" srcId="{7A11AEA1-2C32-4D88-8E49-8F47D165E57D}" destId="{ADD91D98-F81A-498A-A7DE-5A4F6786C92D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7E1D5-8727-4FC4-8E39-1C491540973D}">
      <dsp:nvSpPr>
        <dsp:cNvPr id="0" name=""/>
        <dsp:cNvSpPr/>
      </dsp:nvSpPr>
      <dsp:spPr>
        <a:xfrm>
          <a:off x="0" y="6652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Definere mål og strategier</a:t>
          </a:r>
          <a:endParaRPr lang="en-US" sz="2000" kern="1200"/>
        </a:p>
      </dsp:txBody>
      <dsp:txXfrm>
        <a:off x="22846" y="688123"/>
        <a:ext cx="5153053" cy="422308"/>
      </dsp:txXfrm>
    </dsp:sp>
    <dsp:sp modelId="{EC2E1D9C-F292-45ED-8E58-678FE8A7F57C}">
      <dsp:nvSpPr>
        <dsp:cNvPr id="0" name=""/>
        <dsp:cNvSpPr/>
      </dsp:nvSpPr>
      <dsp:spPr>
        <a:xfrm>
          <a:off x="0" y="11908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Identifikasjon av immaterielle verdier</a:t>
          </a:r>
          <a:endParaRPr lang="en-US" sz="2000" kern="1200"/>
        </a:p>
      </dsp:txBody>
      <dsp:txXfrm>
        <a:off x="22846" y="1213723"/>
        <a:ext cx="5153053" cy="422308"/>
      </dsp:txXfrm>
    </dsp:sp>
    <dsp:sp modelId="{338B99E7-6534-4942-AE44-67BB8635AEC9}">
      <dsp:nvSpPr>
        <dsp:cNvPr id="0" name=""/>
        <dsp:cNvSpPr/>
      </dsp:nvSpPr>
      <dsp:spPr>
        <a:xfrm>
          <a:off x="0" y="17164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Erverv og beskyttelse</a:t>
          </a:r>
          <a:endParaRPr lang="en-US" sz="2000" kern="1200"/>
        </a:p>
      </dsp:txBody>
      <dsp:txXfrm>
        <a:off x="22846" y="1739323"/>
        <a:ext cx="5153053" cy="422308"/>
      </dsp:txXfrm>
    </dsp:sp>
    <dsp:sp modelId="{1159CB83-0630-428C-842E-932F0E62422D}">
      <dsp:nvSpPr>
        <dsp:cNvPr id="0" name=""/>
        <dsp:cNvSpPr/>
      </dsp:nvSpPr>
      <dsp:spPr>
        <a:xfrm>
          <a:off x="0" y="22420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Forvaltning og utnyttelse/kommersialisering</a:t>
          </a:r>
          <a:endParaRPr lang="en-US" sz="2000" kern="1200"/>
        </a:p>
      </dsp:txBody>
      <dsp:txXfrm>
        <a:off x="22846" y="2264923"/>
        <a:ext cx="5153053" cy="422308"/>
      </dsp:txXfrm>
    </dsp:sp>
    <dsp:sp modelId="{C7AB4B56-C488-4C96-AD37-1B158ADA1E2F}">
      <dsp:nvSpPr>
        <dsp:cNvPr id="0" name=""/>
        <dsp:cNvSpPr/>
      </dsp:nvSpPr>
      <dsp:spPr>
        <a:xfrm>
          <a:off x="0" y="27676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Håndhevelse</a:t>
          </a:r>
          <a:endParaRPr lang="en-US" sz="2000" kern="1200"/>
        </a:p>
      </dsp:txBody>
      <dsp:txXfrm>
        <a:off x="22846" y="2790523"/>
        <a:ext cx="5153053" cy="422308"/>
      </dsp:txXfrm>
    </dsp:sp>
    <dsp:sp modelId="{3268E1C2-7BA7-4555-8381-74349EED7481}">
      <dsp:nvSpPr>
        <dsp:cNvPr id="0" name=""/>
        <dsp:cNvSpPr/>
      </dsp:nvSpPr>
      <dsp:spPr>
        <a:xfrm>
          <a:off x="0" y="3293277"/>
          <a:ext cx="5198745" cy="46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>
              <a:latin typeface="Arial" panose="020B0604020202020204"/>
            </a:rPr>
            <a:t>Sjekkliste – oppsummering</a:t>
          </a:r>
        </a:p>
      </dsp:txBody>
      <dsp:txXfrm>
        <a:off x="22846" y="3316123"/>
        <a:ext cx="5153053" cy="422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79B2F-4D43-45C3-8F2B-62219E291682}">
      <dsp:nvSpPr>
        <dsp:cNvPr id="0" name=""/>
        <dsp:cNvSpPr/>
      </dsp:nvSpPr>
      <dsp:spPr>
        <a:xfrm>
          <a:off x="6392106" y="1103011"/>
          <a:ext cx="1913016" cy="19131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913C6-74D3-4100-9C0C-F8D66648D8EB}">
      <dsp:nvSpPr>
        <dsp:cNvPr id="0" name=""/>
        <dsp:cNvSpPr/>
      </dsp:nvSpPr>
      <dsp:spPr>
        <a:xfrm>
          <a:off x="6456092" y="1166792"/>
          <a:ext cx="1785864" cy="178555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Håndheving </a:t>
          </a:r>
        </a:p>
      </dsp:txBody>
      <dsp:txXfrm>
        <a:off x="6711216" y="1421919"/>
        <a:ext cx="1275617" cy="1275297"/>
      </dsp:txXfrm>
    </dsp:sp>
    <dsp:sp modelId="{FE0FF1C4-B63F-4B23-B2D4-FC78E03D9AC5}">
      <dsp:nvSpPr>
        <dsp:cNvPr id="0" name=""/>
        <dsp:cNvSpPr/>
      </dsp:nvSpPr>
      <dsp:spPr>
        <a:xfrm rot="2700000">
          <a:off x="4406885" y="1102876"/>
          <a:ext cx="1913047" cy="191304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11CAB-2672-49CB-BAF7-05C59B006374}">
      <dsp:nvSpPr>
        <dsp:cNvPr id="0" name=""/>
        <dsp:cNvSpPr/>
      </dsp:nvSpPr>
      <dsp:spPr>
        <a:xfrm>
          <a:off x="4479090" y="1166792"/>
          <a:ext cx="1785864" cy="178555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>
              <a:latin typeface="Arial" panose="020B0604020202020204"/>
            </a:rPr>
            <a:t>Forvaltning og utnyttelse – </a:t>
          </a:r>
          <a:r>
            <a:rPr lang="nb-NO" sz="1400" kern="1200" err="1">
              <a:latin typeface="Arial" panose="020B0604020202020204"/>
            </a:rPr>
            <a:t>Kommersiali-sering</a:t>
          </a:r>
          <a:endParaRPr lang="nb-NO" sz="1400" kern="1200"/>
        </a:p>
      </dsp:txBody>
      <dsp:txXfrm>
        <a:off x="4734213" y="1421919"/>
        <a:ext cx="1275617" cy="1275297"/>
      </dsp:txXfrm>
    </dsp:sp>
    <dsp:sp modelId="{1197BAC4-56C9-44DF-A6A0-F4315280FA5E}">
      <dsp:nvSpPr>
        <dsp:cNvPr id="0" name=""/>
        <dsp:cNvSpPr/>
      </dsp:nvSpPr>
      <dsp:spPr>
        <a:xfrm rot="2700000">
          <a:off x="2438086" y="1102876"/>
          <a:ext cx="1913047" cy="191304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5B759-B3EF-4E3E-A9BC-86DB6611BBAB}">
      <dsp:nvSpPr>
        <dsp:cNvPr id="0" name=""/>
        <dsp:cNvSpPr/>
      </dsp:nvSpPr>
      <dsp:spPr>
        <a:xfrm>
          <a:off x="2502087" y="1166792"/>
          <a:ext cx="1785864" cy="178555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Erverv og beskyttelse</a:t>
          </a:r>
        </a:p>
      </dsp:txBody>
      <dsp:txXfrm>
        <a:off x="2757211" y="1421919"/>
        <a:ext cx="1275617" cy="1275297"/>
      </dsp:txXfrm>
    </dsp:sp>
    <dsp:sp modelId="{34991FCC-6EDB-4C8D-956A-1378D30D5FE8}">
      <dsp:nvSpPr>
        <dsp:cNvPr id="0" name=""/>
        <dsp:cNvSpPr/>
      </dsp:nvSpPr>
      <dsp:spPr>
        <a:xfrm rot="2700000">
          <a:off x="461083" y="1102876"/>
          <a:ext cx="1913047" cy="191304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1599C-86B3-4B95-8127-759E50B2EC70}">
      <dsp:nvSpPr>
        <dsp:cNvPr id="0" name=""/>
        <dsp:cNvSpPr/>
      </dsp:nvSpPr>
      <dsp:spPr>
        <a:xfrm>
          <a:off x="525085" y="1166792"/>
          <a:ext cx="1785864" cy="178555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Identifikasjon og utvikling</a:t>
          </a:r>
        </a:p>
      </dsp:txBody>
      <dsp:txXfrm>
        <a:off x="780209" y="1421919"/>
        <a:ext cx="1275617" cy="1275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73D35-95CF-4AF0-AF82-3E8EE2FCE61E}">
      <dsp:nvSpPr>
        <dsp:cNvPr id="0" name=""/>
        <dsp:cNvSpPr/>
      </dsp:nvSpPr>
      <dsp:spPr>
        <a:xfrm>
          <a:off x="4022001" y="1379592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247188C-E339-43D3-8A19-6C717D731B19}">
      <dsp:nvSpPr>
        <dsp:cNvPr id="0" name=""/>
        <dsp:cNvSpPr/>
      </dsp:nvSpPr>
      <dsp:spPr>
        <a:xfrm>
          <a:off x="2631834" y="0"/>
          <a:ext cx="4547686" cy="108373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Domene</a:t>
          </a:r>
        </a:p>
      </dsp:txBody>
      <dsp:txXfrm>
        <a:off x="2631834" y="0"/>
        <a:ext cx="4547686" cy="1083733"/>
      </dsp:txXfrm>
    </dsp:sp>
    <dsp:sp modelId="{55272A92-614C-4C52-B071-EA31FCA309A8}">
      <dsp:nvSpPr>
        <dsp:cNvPr id="0" name=""/>
        <dsp:cNvSpPr/>
      </dsp:nvSpPr>
      <dsp:spPr>
        <a:xfrm>
          <a:off x="4540425" y="1628851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943EB73-B166-48C3-B6E4-259F197F0123}">
      <dsp:nvSpPr>
        <dsp:cNvPr id="0" name=""/>
        <dsp:cNvSpPr/>
      </dsp:nvSpPr>
      <dsp:spPr>
        <a:xfrm>
          <a:off x="6525750" y="1029546"/>
          <a:ext cx="1914631" cy="11921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err="1">
              <a:solidFill>
                <a:schemeClr val="bg1"/>
              </a:solidFill>
            </a:rPr>
            <a:t>Patenter</a:t>
          </a:r>
          <a:r>
            <a:rPr lang="en-US" sz="2000" b="0" kern="1200">
              <a:solidFill>
                <a:schemeClr val="bg1"/>
              </a:solidFill>
            </a:rPr>
            <a:t> (</a:t>
          </a:r>
          <a:r>
            <a:rPr lang="en-US" sz="2000" b="0" kern="1200" err="1">
              <a:solidFill>
                <a:schemeClr val="bg1"/>
              </a:solidFill>
            </a:rPr>
            <a:t>oppfinnelse</a:t>
          </a:r>
          <a:r>
            <a:rPr lang="en-US" sz="2000" b="0" kern="1200">
              <a:solidFill>
                <a:schemeClr val="bg1"/>
              </a:solidFill>
            </a:rPr>
            <a:t>) </a:t>
          </a:r>
        </a:p>
      </dsp:txBody>
      <dsp:txXfrm>
        <a:off x="6525750" y="1029546"/>
        <a:ext cx="1914631" cy="1192106"/>
      </dsp:txXfrm>
    </dsp:sp>
    <dsp:sp modelId="{CC4BE193-F756-46AB-A70D-1FC76E00E937}">
      <dsp:nvSpPr>
        <dsp:cNvPr id="0" name=""/>
        <dsp:cNvSpPr/>
      </dsp:nvSpPr>
      <dsp:spPr>
        <a:xfrm>
          <a:off x="4667821" y="2189683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3E2948-60F0-4E43-BF5C-47D760D0E44A}">
      <dsp:nvSpPr>
        <dsp:cNvPr id="0" name=""/>
        <dsp:cNvSpPr/>
      </dsp:nvSpPr>
      <dsp:spPr>
        <a:xfrm>
          <a:off x="6714863" y="2136373"/>
          <a:ext cx="2929198" cy="12733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>
              <a:solidFill>
                <a:schemeClr val="bg1"/>
              </a:solidFill>
            </a:rPr>
            <a:t>Design </a:t>
          </a:r>
          <a:br>
            <a:rPr lang="nb-NO" sz="2000" kern="1200" noProof="0">
              <a:solidFill>
                <a:schemeClr val="bg1"/>
              </a:solidFill>
            </a:rPr>
          </a:br>
          <a:r>
            <a:rPr lang="nb-NO" sz="2000" kern="1200" noProof="0">
              <a:solidFill>
                <a:schemeClr val="bg1"/>
              </a:solidFill>
            </a:rPr>
            <a:t>(visuelt design for et produkt)</a:t>
          </a:r>
        </a:p>
      </dsp:txBody>
      <dsp:txXfrm>
        <a:off x="6714863" y="2136373"/>
        <a:ext cx="2929198" cy="1273386"/>
      </dsp:txXfrm>
    </dsp:sp>
    <dsp:sp modelId="{899F57B1-BC23-47FD-A390-34174E67FC75}">
      <dsp:nvSpPr>
        <dsp:cNvPr id="0" name=""/>
        <dsp:cNvSpPr/>
      </dsp:nvSpPr>
      <dsp:spPr>
        <a:xfrm>
          <a:off x="4309196" y="2639432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723514A-E7B9-4E3F-B678-088C0E52B1C5}">
      <dsp:nvSpPr>
        <dsp:cNvPr id="0" name=""/>
        <dsp:cNvSpPr/>
      </dsp:nvSpPr>
      <dsp:spPr>
        <a:xfrm>
          <a:off x="3821654" y="4253653"/>
          <a:ext cx="4429097" cy="116501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>
              <a:solidFill>
                <a:schemeClr val="bg1"/>
              </a:solidFill>
            </a:rPr>
            <a:t>Varemerke</a:t>
          </a:r>
          <a:br>
            <a:rPr lang="en-US" sz="1800" kern="1200">
              <a:solidFill>
                <a:schemeClr val="bg1"/>
              </a:solidFill>
            </a:rPr>
          </a:br>
          <a:r>
            <a:rPr lang="en-US" sz="1800" kern="1200">
              <a:solidFill>
                <a:schemeClr val="bg1"/>
              </a:solidFill>
            </a:rPr>
            <a:t>(</a:t>
          </a:r>
          <a:r>
            <a:rPr lang="en-US" sz="1800" kern="1200" err="1">
              <a:solidFill>
                <a:schemeClr val="bg1"/>
              </a:solidFill>
            </a:rPr>
            <a:t>navn</a:t>
          </a:r>
          <a:r>
            <a:rPr lang="en-US" sz="1800" kern="1200">
              <a:solidFill>
                <a:schemeClr val="bg1"/>
              </a:solidFill>
            </a:rPr>
            <a:t>, logo, </a:t>
          </a:r>
          <a:r>
            <a:rPr lang="en-US" sz="1800" kern="1200" err="1">
              <a:solidFill>
                <a:schemeClr val="bg1"/>
              </a:solidFill>
            </a:rPr>
            <a:t>slagord</a:t>
          </a:r>
          <a:r>
            <a:rPr lang="en-US" sz="1800" kern="1200">
              <a:solidFill>
                <a:schemeClr val="bg1"/>
              </a:solidFill>
            </a:rPr>
            <a:t>, </a:t>
          </a:r>
          <a:r>
            <a:rPr lang="en-US" sz="1800" kern="1200" err="1">
              <a:solidFill>
                <a:schemeClr val="bg1"/>
              </a:solidFill>
            </a:rPr>
            <a:t>osv</a:t>
          </a:r>
          <a:r>
            <a:rPr lang="en-US" sz="1800" kern="1200">
              <a:solidFill>
                <a:schemeClr val="bg1"/>
              </a:solidFill>
            </a:rPr>
            <a:t>.)</a:t>
          </a:r>
        </a:p>
      </dsp:txBody>
      <dsp:txXfrm>
        <a:off x="3821654" y="4253653"/>
        <a:ext cx="4429097" cy="1165013"/>
      </dsp:txXfrm>
    </dsp:sp>
    <dsp:sp modelId="{35AE02F1-CEA0-4E34-A05F-99CE63A16EE0}">
      <dsp:nvSpPr>
        <dsp:cNvPr id="0" name=""/>
        <dsp:cNvSpPr/>
      </dsp:nvSpPr>
      <dsp:spPr>
        <a:xfrm>
          <a:off x="3734806" y="2639432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5DB503F-603A-4837-9B7D-5FABD8BA0D87}">
      <dsp:nvSpPr>
        <dsp:cNvPr id="0" name=""/>
        <dsp:cNvSpPr/>
      </dsp:nvSpPr>
      <dsp:spPr>
        <a:xfrm>
          <a:off x="0" y="3826559"/>
          <a:ext cx="4763683" cy="116501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>
              <a:solidFill>
                <a:schemeClr val="bg1"/>
              </a:solidFill>
            </a:rPr>
            <a:t>Opphavsrettigheter</a:t>
          </a:r>
          <a:br>
            <a:rPr lang="nb-NO" sz="2000" kern="1200" noProof="0">
              <a:solidFill>
                <a:schemeClr val="bg1"/>
              </a:solidFill>
            </a:rPr>
          </a:br>
          <a:r>
            <a:rPr lang="nb-NO" sz="2000" kern="1200" noProof="0">
              <a:solidFill>
                <a:schemeClr val="bg1"/>
              </a:solidFill>
            </a:rPr>
            <a:t>(programvare, kode, </a:t>
          </a:r>
          <a:r>
            <a:rPr lang="nb-NO" sz="2000" kern="1200" noProof="0" err="1">
              <a:solidFill>
                <a:schemeClr val="bg1"/>
              </a:solidFill>
            </a:rPr>
            <a:t>algortimer</a:t>
          </a:r>
          <a:r>
            <a:rPr lang="nb-NO" sz="2000" kern="1200" noProof="0">
              <a:solidFill>
                <a:schemeClr val="bg1"/>
              </a:solidFill>
            </a:rPr>
            <a:t>, osv.)</a:t>
          </a:r>
        </a:p>
      </dsp:txBody>
      <dsp:txXfrm>
        <a:off x="0" y="3826559"/>
        <a:ext cx="4763683" cy="1165013"/>
      </dsp:txXfrm>
    </dsp:sp>
    <dsp:sp modelId="{5CCE4D1D-45BD-4AAA-855A-631D4DA387DB}">
      <dsp:nvSpPr>
        <dsp:cNvPr id="0" name=""/>
        <dsp:cNvSpPr/>
      </dsp:nvSpPr>
      <dsp:spPr>
        <a:xfrm>
          <a:off x="3376181" y="2189683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0213BCF-CAA5-4F6F-9202-DA90DBBA77C6}">
      <dsp:nvSpPr>
        <dsp:cNvPr id="0" name=""/>
        <dsp:cNvSpPr/>
      </dsp:nvSpPr>
      <dsp:spPr>
        <a:xfrm>
          <a:off x="544254" y="2546773"/>
          <a:ext cx="3236690" cy="12733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>
              <a:solidFill>
                <a:schemeClr val="bg1"/>
              </a:solidFill>
            </a:rPr>
            <a:t>Forretnings-</a:t>
          </a:r>
          <a:br>
            <a:rPr lang="nb-NO" sz="2000" kern="1200" noProof="0">
              <a:solidFill>
                <a:schemeClr val="bg1"/>
              </a:solidFill>
            </a:rPr>
          </a:br>
          <a:r>
            <a:rPr lang="nb-NO" sz="2000" kern="1200" noProof="0">
              <a:solidFill>
                <a:schemeClr val="bg1"/>
              </a:solidFill>
            </a:rPr>
            <a:t>hemmeligheter</a:t>
          </a:r>
        </a:p>
      </dsp:txBody>
      <dsp:txXfrm>
        <a:off x="544254" y="2546773"/>
        <a:ext cx="3236690" cy="1273386"/>
      </dsp:txXfrm>
    </dsp:sp>
    <dsp:sp modelId="{B00E54D4-E644-4D15-BC89-BCE5EAC2C6A8}">
      <dsp:nvSpPr>
        <dsp:cNvPr id="0" name=""/>
        <dsp:cNvSpPr/>
      </dsp:nvSpPr>
      <dsp:spPr>
        <a:xfrm>
          <a:off x="3503578" y="1628851"/>
          <a:ext cx="1767352" cy="176756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DD91D98-F81A-498A-A7DE-5A4F6786C92D}">
      <dsp:nvSpPr>
        <dsp:cNvPr id="0" name=""/>
        <dsp:cNvSpPr/>
      </dsp:nvSpPr>
      <dsp:spPr>
        <a:xfrm>
          <a:off x="1016076" y="1029546"/>
          <a:ext cx="2624424" cy="119210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noProof="0" err="1">
              <a:solidFill>
                <a:schemeClr val="bg1"/>
              </a:solidFill>
            </a:rPr>
            <a:t>Know</a:t>
          </a:r>
          <a:r>
            <a:rPr lang="nb-NO" sz="2000" kern="1200" noProof="0">
              <a:solidFill>
                <a:schemeClr val="bg1"/>
              </a:solidFill>
            </a:rPr>
            <a:t> </a:t>
          </a:r>
          <a:r>
            <a:rPr lang="nb-NO" sz="2000" kern="1200" noProof="0" err="1">
              <a:solidFill>
                <a:schemeClr val="bg1"/>
              </a:solidFill>
            </a:rPr>
            <a:t>how</a:t>
          </a:r>
          <a:br>
            <a:rPr lang="nb-NO" sz="2000" kern="1200" noProof="0">
              <a:solidFill>
                <a:schemeClr val="bg1"/>
              </a:solidFill>
            </a:rPr>
          </a:br>
          <a:r>
            <a:rPr lang="nb-NO" sz="2000" kern="1200" noProof="0">
              <a:solidFill>
                <a:schemeClr val="bg1"/>
              </a:solidFill>
            </a:rPr>
            <a:t>(ferdigheter, prosesser, metoder, tegninger, teknikker, data)</a:t>
          </a:r>
        </a:p>
      </dsp:txBody>
      <dsp:txXfrm>
        <a:off x="1016076" y="1029546"/>
        <a:ext cx="2624424" cy="1192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D33BD8-FDD1-094A-A4E6-EDCD908316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53DA0C-885C-0247-B3CE-6815DCAC23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B6A93-809F-7948-85F3-018E324E55C7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38C3D-8117-AE4D-8A82-FFEFFF1BEC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E9538-AF9A-0149-BBE9-251505EEF4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909AD-F0A8-B140-AD0A-48C42EB3E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4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CB935-B14B-9141-A5B7-B6516380370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EC090-49E1-4846-BBB9-5D83CB951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82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Intern utvikling: Den vanligste måten å skaffe IP på er å utvikle eller skape den selv. Når ansatte eller konsulenter skaper noe nytt innenfor sitt arbeid i selskapet, eier selskapet vanligvis IP-en (gitt at de har riktige avtaler på plass).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/>
              <a:t>Forskning og utvikling (FoU): Investering i FoU kan lede til nye oppfinnelser som kan patenteres eller beskyttes med opphavsrett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600"/>
              <a:t>Erverve IP fra andre:</a:t>
            </a:r>
          </a:p>
          <a:p>
            <a:pPr lvl="2"/>
            <a:r>
              <a:rPr lang="nb-NO" sz="1600"/>
              <a:t>Kjøp: Du kan kjøpe IP direkte fra en annen eier. Dette skjer ofte når selskaper selger patenter, varemerker eller opphavsrett til interesserte kjøpere.</a:t>
            </a:r>
          </a:p>
          <a:p>
            <a:pPr lvl="2"/>
            <a:r>
              <a:rPr lang="nb-NO" sz="1600"/>
              <a:t>Lisensiering: I stedet for å kjøpe, kan du lisensiere IP fra en annen part. Dette gir deg rett til å bruke IP-en i en viss periode eller under spesifikke forhold.</a:t>
            </a:r>
          </a:p>
          <a:p>
            <a:pPr lvl="2"/>
            <a:r>
              <a:rPr lang="nb-NO" sz="1600"/>
              <a:t>Overdragelse: IP kan overdras gjennom avtaler der eierskapet overføres fra én part til en annen. Dette er vanlig ved oppkjøp eller fusjoner.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/>
              <a:t>Joint </a:t>
            </a:r>
            <a:r>
              <a:rPr lang="nb-NO" sz="1600" err="1"/>
              <a:t>ventures</a:t>
            </a:r>
            <a:r>
              <a:rPr lang="nb-NO" sz="1600"/>
              <a:t> og partnerskap: Ved å samarbeide med andre selskaper kan man erverve delt eierskap til IP utviklet i fellesskap.</a:t>
            </a:r>
            <a:r>
              <a:rPr lang="nb-NO" sz="16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6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Strategiske oppkjøp av selskaper: Ved å kjøpe opp et selskap kan man også få eierskap til hele selskapets IP-portefølje. Dette er en vanlig praksis i teknologibransjen.</a:t>
            </a:r>
          </a:p>
          <a:p>
            <a:pPr lvl="2"/>
            <a:endParaRPr lang="nb-NO" sz="16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29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5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err="1"/>
              <a:t>FØRSTE</a:t>
            </a:r>
            <a:r>
              <a:rPr lang="en-US" b="1"/>
              <a:t> </a:t>
            </a:r>
            <a:r>
              <a:rPr lang="en-US" b="1" err="1"/>
              <a:t>HALVDEL</a:t>
            </a:r>
            <a:r>
              <a:rPr lang="en-US" b="1"/>
              <a:t>:</a:t>
            </a:r>
            <a:br>
              <a:rPr lang="en-US"/>
            </a:b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blir</a:t>
            </a:r>
            <a:r>
              <a:rPr lang="en-US"/>
              <a:t> det </a:t>
            </a:r>
            <a:r>
              <a:rPr lang="en-US" err="1"/>
              <a:t>glemt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vil</a:t>
            </a:r>
            <a:r>
              <a:rPr lang="en-US"/>
              <a:t> de </a:t>
            </a:r>
            <a:r>
              <a:rPr lang="en-US" err="1"/>
              <a:t>eie</a:t>
            </a:r>
            <a:r>
              <a:rPr lang="en-US"/>
              <a:t> </a:t>
            </a:r>
            <a:r>
              <a:rPr lang="en-US" err="1"/>
              <a:t>resultatene</a:t>
            </a:r>
            <a:r>
              <a:rPr lang="en-US"/>
              <a:t> </a:t>
            </a:r>
            <a:r>
              <a:rPr lang="en-US" err="1"/>
              <a:t>selv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da </a:t>
            </a:r>
            <a:r>
              <a:rPr lang="en-US" err="1"/>
              <a:t>selge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bruke</a:t>
            </a:r>
            <a:r>
              <a:rPr lang="en-US"/>
              <a:t> dem </a:t>
            </a:r>
            <a:r>
              <a:rPr lang="en-US" err="1"/>
              <a:t>selv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de ta med </a:t>
            </a:r>
            <a:r>
              <a:rPr lang="en-US" err="1"/>
              <a:t>informasjon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konkurrenter</a:t>
            </a:r>
            <a:r>
              <a:rPr lang="en-US"/>
              <a:t>. Vi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også</a:t>
            </a:r>
            <a:r>
              <a:rPr lang="en-US"/>
              <a:t> </a:t>
            </a:r>
            <a:r>
              <a:rPr lang="en-US" err="1"/>
              <a:t>miste</a:t>
            </a:r>
            <a:r>
              <a:rPr lang="en-US"/>
              <a:t> </a:t>
            </a:r>
            <a:r>
              <a:rPr lang="en-US" err="1"/>
              <a:t>muligheten</a:t>
            </a:r>
            <a:r>
              <a:rPr lang="en-US"/>
              <a:t> for å </a:t>
            </a:r>
            <a:r>
              <a:rPr lang="en-US" err="1"/>
              <a:t>få</a:t>
            </a:r>
            <a:r>
              <a:rPr lang="en-US"/>
              <a:t> patent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designbeskyttelse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vet vi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helt</a:t>
            </a:r>
            <a:r>
              <a:rPr lang="en-US"/>
              <a:t> </a:t>
            </a:r>
            <a:r>
              <a:rPr lang="en-US" err="1"/>
              <a:t>hva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beskyttes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det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være</a:t>
            </a:r>
            <a:r>
              <a:rPr lang="en-US"/>
              <a:t> </a:t>
            </a:r>
            <a:r>
              <a:rPr lang="en-US" err="1"/>
              <a:t>uklart</a:t>
            </a:r>
            <a:r>
              <a:rPr lang="en-US"/>
              <a:t> om det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ble</a:t>
            </a:r>
            <a:r>
              <a:rPr lang="en-US"/>
              <a:t> </a:t>
            </a:r>
            <a:r>
              <a:rPr lang="en-US" err="1"/>
              <a:t>lekket</a:t>
            </a:r>
            <a:r>
              <a:rPr lang="en-US"/>
              <a:t> var </a:t>
            </a:r>
            <a:r>
              <a:rPr lang="en-US" err="1"/>
              <a:t>hemmelig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de </a:t>
            </a:r>
            <a:r>
              <a:rPr lang="en-US" err="1"/>
              <a:t>glemme</a:t>
            </a:r>
            <a:r>
              <a:rPr lang="en-US"/>
              <a:t> seg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lekke</a:t>
            </a:r>
            <a:r>
              <a:rPr lang="en-US"/>
              <a:t> </a:t>
            </a:r>
            <a:r>
              <a:rPr lang="en-US" err="1"/>
              <a:t>konfidensiell</a:t>
            </a:r>
            <a:r>
              <a:rPr lang="en-US"/>
              <a:t> </a:t>
            </a:r>
            <a:r>
              <a:rPr lang="en-US" err="1"/>
              <a:t>informasjon</a:t>
            </a:r>
            <a:r>
              <a:rPr lang="en-US"/>
              <a:t>. </a:t>
            </a:r>
            <a:r>
              <a:rPr lang="en-US" err="1"/>
              <a:t>Alternativt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bedriften</a:t>
            </a:r>
            <a:r>
              <a:rPr lang="en-US"/>
              <a:t> </a:t>
            </a:r>
            <a:r>
              <a:rPr lang="en-US" err="1"/>
              <a:t>bli</a:t>
            </a:r>
            <a:r>
              <a:rPr lang="en-US"/>
              <a:t> </a:t>
            </a:r>
            <a:r>
              <a:rPr lang="en-US" err="1"/>
              <a:t>erstatningsanvarlig</a:t>
            </a:r>
            <a:r>
              <a:rPr lang="en-US"/>
              <a:t> </a:t>
            </a:r>
            <a:br>
              <a:rPr lang="en-US"/>
            </a:br>
            <a:endParaRPr lang="en-US" b="1"/>
          </a:p>
          <a:p>
            <a:pPr marL="0" indent="0">
              <a:buNone/>
            </a:pPr>
            <a:r>
              <a:rPr lang="en-US" b="1"/>
              <a:t>NESTE </a:t>
            </a:r>
            <a:r>
              <a:rPr lang="en-US" b="1" err="1"/>
              <a:t>HALVDEL</a:t>
            </a:r>
            <a:r>
              <a:rPr lang="en-US" b="1"/>
              <a:t>:</a:t>
            </a:r>
            <a:br>
              <a:rPr lang="en-US"/>
            </a:br>
            <a:endParaRPr lang="en-US"/>
          </a:p>
          <a:p>
            <a:pPr marL="228600" indent="-228600">
              <a:buAutoNum type="arabicPeriod"/>
            </a:pPr>
            <a:r>
              <a:rPr lang="en-US"/>
              <a:t>Eller </a:t>
            </a:r>
            <a:r>
              <a:rPr lang="en-US" err="1"/>
              <a:t>blir</a:t>
            </a:r>
            <a:r>
              <a:rPr lang="en-US"/>
              <a:t> </a:t>
            </a:r>
            <a:r>
              <a:rPr lang="en-US" err="1"/>
              <a:t>beskyttelsen</a:t>
            </a:r>
            <a:r>
              <a:rPr lang="en-US"/>
              <a:t> </a:t>
            </a:r>
            <a:r>
              <a:rPr lang="en-US" err="1"/>
              <a:t>svakere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vi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miste</a:t>
            </a:r>
            <a:r>
              <a:rPr lang="en-US"/>
              <a:t> </a:t>
            </a:r>
            <a:r>
              <a:rPr lang="en-US" err="1"/>
              <a:t>mulige</a:t>
            </a:r>
            <a:r>
              <a:rPr lang="en-US"/>
              <a:t> </a:t>
            </a:r>
            <a:r>
              <a:rPr lang="en-US" err="1"/>
              <a:t>tilleggsinntekter</a:t>
            </a:r>
            <a:r>
              <a:rPr lang="en-US"/>
              <a:t> </a:t>
            </a:r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andre</a:t>
            </a:r>
            <a:r>
              <a:rPr lang="en-US"/>
              <a:t> </a:t>
            </a:r>
            <a:r>
              <a:rPr lang="en-US" err="1"/>
              <a:t>fremstå</a:t>
            </a:r>
            <a:r>
              <a:rPr lang="en-US"/>
              <a:t> I </a:t>
            </a:r>
            <a:r>
              <a:rPr lang="en-US" err="1"/>
              <a:t>vårt</a:t>
            </a:r>
            <a:r>
              <a:rPr lang="en-US"/>
              <a:t> </a:t>
            </a:r>
            <a:r>
              <a:rPr lang="en-US" err="1"/>
              <a:t>navn</a:t>
            </a:r>
            <a:r>
              <a:rPr lang="en-US"/>
              <a:t>. Da taper vi </a:t>
            </a:r>
            <a:r>
              <a:rPr lang="en-US" err="1"/>
              <a:t>salg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kanskje</a:t>
            </a:r>
            <a:r>
              <a:rPr lang="en-US"/>
              <a:t> </a:t>
            </a:r>
            <a:r>
              <a:rPr lang="en-US" err="1"/>
              <a:t>også</a:t>
            </a:r>
            <a:r>
              <a:rPr lang="en-US"/>
              <a:t> </a:t>
            </a:r>
            <a:r>
              <a:rPr lang="en-US" err="1"/>
              <a:t>omdømme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grunn</a:t>
            </a:r>
            <a:r>
              <a:rPr lang="en-US"/>
              <a:t> av </a:t>
            </a:r>
            <a:r>
              <a:rPr lang="en-US" err="1"/>
              <a:t>dårlige</a:t>
            </a:r>
            <a:r>
              <a:rPr lang="en-US"/>
              <a:t> </a:t>
            </a:r>
            <a:r>
              <a:rPr lang="en-US" err="1"/>
              <a:t>kopier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</a:t>
            </a:r>
            <a:r>
              <a:rPr lang="en-US" err="1"/>
              <a:t>kommer</a:t>
            </a:r>
            <a:r>
              <a:rPr lang="en-US"/>
              <a:t> det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tydelig</a:t>
            </a:r>
            <a:r>
              <a:rPr lang="en-US"/>
              <a:t> </a:t>
            </a:r>
            <a:r>
              <a:rPr lang="en-US" err="1"/>
              <a:t>frem</a:t>
            </a:r>
            <a:r>
              <a:rPr lang="en-US"/>
              <a:t> at vi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søkt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eier</a:t>
            </a:r>
            <a:r>
              <a:rPr lang="en-US"/>
              <a:t> </a:t>
            </a:r>
            <a:r>
              <a:rPr lang="en-US" err="1"/>
              <a:t>patentet</a:t>
            </a:r>
            <a:r>
              <a:rPr lang="en-US"/>
              <a:t>,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har</a:t>
            </a:r>
            <a:r>
              <a:rPr lang="en-US"/>
              <a:t> </a:t>
            </a:r>
            <a:r>
              <a:rPr lang="en-US" err="1"/>
              <a:t>rettighetene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varemerket</a:t>
            </a:r>
            <a:r>
              <a:rPr lang="en-US"/>
              <a:t>,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konkurrenter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dermed</a:t>
            </a:r>
            <a:r>
              <a:rPr lang="en-US"/>
              <a:t> </a:t>
            </a:r>
            <a:r>
              <a:rPr lang="en-US" err="1"/>
              <a:t>unytte</a:t>
            </a:r>
            <a:r>
              <a:rPr lang="en-US"/>
              <a:t> </a:t>
            </a:r>
            <a:r>
              <a:rPr lang="en-US" err="1"/>
              <a:t>dette</a:t>
            </a:r>
            <a:endParaRPr lang="en-US"/>
          </a:p>
          <a:p>
            <a:pPr marL="228600" indent="-228600">
              <a:buAutoNum type="arabicPeriod"/>
            </a:pPr>
            <a:r>
              <a:rPr lang="en-US" err="1"/>
              <a:t>Ellers</a:t>
            </a:r>
            <a:r>
              <a:rPr lang="en-US"/>
              <a:t> mister vi </a:t>
            </a:r>
            <a:r>
              <a:rPr lang="en-US" err="1"/>
              <a:t>mulige</a:t>
            </a:r>
            <a:r>
              <a:rPr lang="en-US"/>
              <a:t> </a:t>
            </a:r>
            <a:r>
              <a:rPr lang="en-US" err="1"/>
              <a:t>inntekter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beskyttelse</a:t>
            </a:r>
            <a:r>
              <a:rPr lang="en-US"/>
              <a:t>. </a:t>
            </a:r>
            <a:r>
              <a:rPr lang="en-US" err="1"/>
              <a:t>Alternativt</a:t>
            </a:r>
            <a:r>
              <a:rPr lang="en-US"/>
              <a:t> taper vi </a:t>
            </a:r>
            <a:r>
              <a:rPr lang="en-US" err="1"/>
              <a:t>penger</a:t>
            </a:r>
            <a:r>
              <a:rPr lang="en-US"/>
              <a:t> </a:t>
            </a:r>
            <a:r>
              <a:rPr lang="en-US" err="1"/>
              <a:t>ved</a:t>
            </a:r>
            <a:r>
              <a:rPr lang="en-US"/>
              <a:t> å </a:t>
            </a:r>
            <a:r>
              <a:rPr lang="en-US" err="1"/>
              <a:t>betale</a:t>
            </a:r>
            <a:r>
              <a:rPr lang="en-US"/>
              <a:t> for </a:t>
            </a:r>
            <a:r>
              <a:rPr lang="en-US" err="1"/>
              <a:t>beskyttelse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ikke</a:t>
            </a:r>
            <a:r>
              <a:rPr lang="en-US"/>
              <a:t> </a:t>
            </a:r>
            <a:r>
              <a:rPr lang="en-US" err="1"/>
              <a:t>blir</a:t>
            </a:r>
            <a:r>
              <a:rPr lang="en-US"/>
              <a:t> </a:t>
            </a:r>
            <a:r>
              <a:rPr lang="en-US" err="1"/>
              <a:t>forretningsmessig</a:t>
            </a:r>
            <a:r>
              <a:rPr lang="en-US"/>
              <a:t> </a:t>
            </a:r>
            <a:r>
              <a:rPr lang="en-US" err="1"/>
              <a:t>unyttet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4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" indent="0" defTabSz="91440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5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6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6BF24C0-51DA-A4F4-C573-2F1FE08A7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oss gå litt mer konkret til verks.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å utnytte selskapets IP-rettigheter og realisere de strategiske målsettingene, må dere gjennom disse stegene. Det er viktig å merke seg at disse ikke er fire steg som må gjennomføres i en bestemt rekkefølge. Selskapet må ha et bevisst forhold til alle disse elementene fra starten av, og alle tiltak og handlinger bør være forankret i forretningsstrategien og de målsettingene som er satt.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b="1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 1: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Identifisere og utvikle de immaterielle verdiene som finnes i selskapet. Dette inkluderer alt fra forretningskonsepter, produkter, merkevare, teknologi og kunnskap hos ansatte.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 2: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Erverve og beskytte disse verdiene. Ofte tenker man at dette kun handler om å registrere rettighetene hos Patentstyret, men som Lill vil komme tilbake til, består dette av en rekke juridiske tiltak.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 3: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Identifisere og implementere juridiske tiltak som sørger for at rettighetene faktisk utnyttes kommersielt, og i samsvar med forretningsstrategien. Der man virkelig kan maksimere de økonomiske fordelene, er gjennom lisensiering eller salg av IP-en. Kanskje består selskapets produkter av underliggende IP verdier. Kanskje kan man lisensiere ut teknologi til tredjeparter? Kanskje må man inngå et kommersielt samarbeid for å videreutvikle selskapets teknologi?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Steg 4: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Håndheve rettighetene, både under erverv og etterpå. Dette innebærer systematisk håndheving av rettighetene gjennom juridiske skritt, innsigelser og andre tiltak for å sikre at rettighetene respekteres. Overvåkning er også sentralt. Selskapet må ha mekanismer på plass for å overvåke markedet og oppdage potensielle krenkelser eller konkurrenters neste trekk. Håndheving er også relevant i forbindelse med erverv, for eksempel ved registrering av varemerker. Ofte må vi bistå selskaper med å håndtere innsigelser fra konkurrenter eller markedsaktører.</a:t>
            </a:r>
          </a:p>
        </p:txBody>
      </p:sp>
    </p:spTree>
    <p:extLst>
      <p:ext uri="{BB962C8B-B14F-4D97-AF65-F5344CB8AC3E}">
        <p14:creationId xmlns:p14="http://schemas.microsoft.com/office/powerpoint/2010/main" val="2804617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Så la oss se litt nærmere på steg 1.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å kunne identifisere og utvikle IP, må man forstå omfanget av hva disse immaterielle rettighetene kan være.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en kommersiell sammenheng går man utover det tradisjonelle juridiske begrepet av immaterielle rettigheter. Som vi har illustrert her, dekker dette et bredt spekter.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har allerede diskutert flere av disse i dag. Det jeg ønsker å fremheve er at disse rettighetene ofte overlapper.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oss ta programvare som eksempel, som for mange selskaper utgjør en vesentlig verdi. Denne kan være beskyttet som åndsverk. I utviklingen og videreutviklingen av programvaren har vi ferdigheter og </a:t>
            </a:r>
            <a:r>
              <a:rPr lang="nb-NO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know-how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hos ansatte, som beskyttes som forretningshemmeligheter. Det grafiske brukergrensesnittet av programvaren kan være beskyttet som design, og kan også ha vern mot produktetterligning.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82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20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no-NO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434BCFA-EB65-557A-D7E2-E400D8AD6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nb-NO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Isolation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AS er et selskap som tilbyr en kommunikasjonsrobot for barn og unge som ikke kan delta fysisk i undervisning.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Selskapet har beskyttet varemerket sitt "NO </a:t>
            </a:r>
            <a:r>
              <a:rPr lang="nb-NO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Isolation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Systemet i roboten er også en oppfinnelse som de har fått patent for.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roboten finner vi også programvare, kildekode og algoritmer som er beskyttet som åndsverk.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tillegg har de fått designbeskyttelse for roboten.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Og ikke minst, her ligger det åpenbart mye kunnskap, </a:t>
            </a:r>
            <a:r>
              <a:rPr lang="nb-NO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know-how</a:t>
            </a: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og metoder, prosesser – som vi ikke kjenner til – og det er poenget!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Illustrer veldig godt at ALLE produkter har IP rettigheter.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39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IP-beskyttelse refererer til </a:t>
            </a:r>
            <a:r>
              <a:rPr lang="nb-NO" b="1" u="sng">
                <a:highlight>
                  <a:srgbClr val="FFFF00"/>
                </a:highlight>
              </a:rPr>
              <a:t>juridiske tiltak som sikrer eierskap og eksklusiv rett </a:t>
            </a:r>
            <a:r>
              <a:rPr lang="nb-NO"/>
              <a:t>til å bruke immaterielle eiendeler som vi nå har gitt dere et verktøy til å identifisere. Formålet med IP-beskyttelse er å sikre seg selv en rett, men det er også for å forhindre andre fra å kopiere, bruke, eller utnytte disse eiendelene uten tillatelse fra eieren.</a:t>
            </a:r>
          </a:p>
          <a:p>
            <a:endParaRPr lang="nb-NO"/>
          </a:p>
          <a:p>
            <a:r>
              <a:rPr lang="nb-NO" sz="12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 de som utvikler produkter og tjenester er IP-beskyttelse er viktig, og samfunnets tilbakebetaling er å belønne innovasjon, oppmuntre til kreativitet og gi innehavere muligheten til å tjene penger på sine ideer og verk. Det gir også bedrifter mulighet til å opprettholde sin konkurransekraft i markedet.</a:t>
            </a:r>
          </a:p>
          <a:p>
            <a:pPr marL="9144" indent="0" defTabSz="914377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>
              <a:solidFill>
                <a:srgbClr val="FF00B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EC090-49E1-4846-BBB9-5D83CB9516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1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40CF8B-694B-D74A-9EA0-5A303585C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062542"/>
            <a:ext cx="730800" cy="427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1789948"/>
            <a:ext cx="5832476" cy="100031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903865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3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1432200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0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38" y="1882171"/>
            <a:ext cx="11160125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Dark w/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0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899161"/>
            <a:ext cx="7380288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738305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1432200"/>
            <a:ext cx="7380286" cy="487652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8525690" y="0"/>
            <a:ext cx="3666309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0"/>
            <a:ext cx="1219200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6581819"/>
            <a:ext cx="12192000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FE51E-6A48-4848-9860-F25854EC97B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49665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5496659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550080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1882171"/>
            <a:ext cx="5500686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/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6581819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F97E5-7B26-6041-BF85-BD601BCEF68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431382"/>
            <a:ext cx="10969625" cy="4127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 dirty="0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962243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4" y="6596797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4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58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6581819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99862-C875-6E4E-903D-73992F31A975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431382"/>
            <a:ext cx="10969625" cy="4127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 dirty="0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962243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4" y="6596797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4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/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-1" y="6581819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614D23-A84A-8745-9FF1-46CC0873C2CA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431382"/>
            <a:ext cx="10969625" cy="4127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 dirty="0"/>
              <a:t>Divider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C917BFA-C928-954E-8176-7D0958DCA0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1962243"/>
            <a:ext cx="109696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4" y="6596797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4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FE3E370-8AA3-324B-B9CA-F20864AA94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35657"/>
            <a:ext cx="12191999" cy="3146159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67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6581819"/>
            <a:ext cx="12191999" cy="27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6926C-4DD1-A84D-AFCF-296FEB703257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12EB4D1-1B47-C945-BFB8-A1269CA39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0302" y="368300"/>
            <a:ext cx="7391398" cy="3081910"/>
          </a:xfrm>
          <a:prstGeom prst="rect">
            <a:avLst/>
          </a:prstGeom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600"/>
              </a:spcAft>
              <a:defRPr sz="3600" i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altLang="x-none" dirty="0"/>
              <a:t>“Insert Quote”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F7DB-AE00-4DF4-8C80-EDAC1F09033A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4" y="6596797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4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7389435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738943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739219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1549" y="0"/>
            <a:ext cx="3670450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8" y="1882171"/>
            <a:ext cx="7386637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ng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40CF8B-694B-D74A-9EA0-5A303585C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062542"/>
            <a:ext cx="730800" cy="427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5" y="4748270"/>
            <a:ext cx="9087730" cy="100031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3" y="5862187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Subhead Line 1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3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4461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-1" y="0"/>
            <a:ext cx="8525690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7389348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899161"/>
            <a:ext cx="7383796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738655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5690" y="0"/>
            <a:ext cx="366630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8" y="1882171"/>
            <a:ext cx="7386637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F0F17-D7C8-7243-BD94-CF6519775FE5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82427"/>
            <a:ext cx="12192000" cy="0"/>
          </a:xfrm>
          <a:prstGeom prst="line">
            <a:avLst/>
          </a:prstGeom>
          <a:ln w="190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500681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5500681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5504825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0" y="0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8" y="1882171"/>
            <a:ext cx="5500687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-1" y="0"/>
            <a:ext cx="65442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9" y="1432200"/>
            <a:ext cx="5500676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899161"/>
            <a:ext cx="5496543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7" y="368300"/>
            <a:ext cx="5500689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44300" y="0"/>
            <a:ext cx="5647699" cy="658181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7" y="1882171"/>
            <a:ext cx="5500688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65428-031B-6B4C-AE35-E0B11D3D3315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</p:spTree>
    <p:extLst>
      <p:ext uri="{BB962C8B-B14F-4D97-AF65-F5344CB8AC3E}">
        <p14:creationId xmlns:p14="http://schemas.microsoft.com/office/powerpoint/2010/main" val="400229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11160124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671047"/>
            <a:ext cx="12191999" cy="291077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9"/>
          </p:nvPr>
        </p:nvSpPr>
        <p:spPr>
          <a:xfrm>
            <a:off x="515938" y="1432200"/>
            <a:ext cx="11160125" cy="204783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0"/>
            <a:ext cx="12191998" cy="3671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899161"/>
            <a:ext cx="11151740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11151744" cy="5771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671047"/>
            <a:ext cx="12191999" cy="291077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8" y="1431926"/>
            <a:ext cx="11160125" cy="204810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3931A9-2131-D746-8471-7C1586A1E156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tx1"/>
                </a:solidFill>
              </a:rPr>
              <a:t>www.dlapiper.com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7" y="368300"/>
            <a:ext cx="11160125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7" y="1867800"/>
            <a:ext cx="11160126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6093965"/>
            <a:ext cx="11160126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7" y="368300"/>
            <a:ext cx="11160125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7" y="1867800"/>
            <a:ext cx="5508626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5086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6093965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7438" y="1867800"/>
            <a:ext cx="5500456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59268" y="6093965"/>
            <a:ext cx="5508625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6167439" y="1432200"/>
            <a:ext cx="55086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7" y="368300"/>
            <a:ext cx="11160125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5939" y="1867800"/>
            <a:ext cx="3614736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6093965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286249" y="1867800"/>
            <a:ext cx="3616325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1" hasCustomPrompt="1"/>
          </p:nvPr>
        </p:nvSpPr>
        <p:spPr>
          <a:xfrm>
            <a:off x="4286249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86248" y="6093965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643DD79-296D-1D4D-9489-1DCF3F20B12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61327" y="1867800"/>
            <a:ext cx="3614736" cy="422105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4" hasCustomPrompt="1"/>
          </p:nvPr>
        </p:nvSpPr>
        <p:spPr>
          <a:xfrm>
            <a:off x="8061326" y="1432200"/>
            <a:ext cx="361473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1325" y="6093965"/>
            <a:ext cx="3614737" cy="2147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Optional caption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Pag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4" cy="23730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9" y="368300"/>
            <a:ext cx="11160123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9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38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7" hasCustomPrompt="1"/>
          </p:nvPr>
        </p:nvSpPr>
        <p:spPr>
          <a:xfrm>
            <a:off x="2403136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03137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03136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0" hasCustomPrompt="1"/>
          </p:nvPr>
        </p:nvSpPr>
        <p:spPr>
          <a:xfrm>
            <a:off x="4286250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86251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6250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3" hasCustomPrompt="1"/>
          </p:nvPr>
        </p:nvSpPr>
        <p:spPr>
          <a:xfrm>
            <a:off x="6175036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5037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75036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6" hasCustomPrompt="1"/>
          </p:nvPr>
        </p:nvSpPr>
        <p:spPr>
          <a:xfrm>
            <a:off x="8058149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058150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58149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9948863" y="1637040"/>
            <a:ext cx="1727199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EBF22DA3-A49C-6440-A6F8-4BDC8A933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948864" y="2072640"/>
            <a:ext cx="1727538" cy="1991537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3A869F09-321E-4B40-A232-56F628E386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948863" y="4105283"/>
            <a:ext cx="1727200" cy="222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Optional caption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C03EBA-2624-CC44-BE10-049F6DF7D16D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488E4-5E8A-7B4B-82AE-D89AE182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6"/>
            <a:ext cx="1727201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FD609-4A3F-DB41-BC12-36CA9622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B967B4-A4A5-4E49-8E24-3D0268114DE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15938" y="1379152"/>
            <a:ext cx="3600450" cy="3125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200" b="1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3586BF4F-ECBA-DA41-A8F5-55F0BC9F1C9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295776" y="1456408"/>
            <a:ext cx="7380288" cy="410226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CA4D8C-442E-FB42-8F3E-E451E540B5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11160125" cy="4162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1F87D48-DB15-B446-8592-675A5648A4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2BC2D-7883-43E8-AE7E-0B7C8E2B772C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5AFB-B7E1-E34D-8E64-9DF8E0F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87600" y="6582425"/>
            <a:ext cx="7416800" cy="27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515939" y="1726616"/>
            <a:ext cx="3600450" cy="458210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1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ic Cov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553E1-B08F-F745-81D2-F26D7718E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2100"/>
            <a:ext cx="12192000" cy="5295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5AEFF1-2D6F-0C41-9FB6-0ADAB0AAF096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330B11-E3CA-0542-B9E9-ACFD656535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062542"/>
            <a:ext cx="730800" cy="427158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3" y="5862187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5" y="4737099"/>
            <a:ext cx="9087730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3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chemeClr val="bg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31587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8" y="1882172"/>
            <a:ext cx="7380287" cy="1781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7377597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738036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8058150" y="0"/>
            <a:ext cx="413384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08657" y="1292247"/>
            <a:ext cx="3603626" cy="237159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503EE10-EC69-8441-89CD-18D4329ECC6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08656" y="3937329"/>
            <a:ext cx="3603626" cy="237139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737759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24"/>
          </p:nvPr>
        </p:nvSpPr>
        <p:spPr>
          <a:xfrm>
            <a:off x="515938" y="4527059"/>
            <a:ext cx="7380287" cy="178166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5" hasCustomPrompt="1"/>
          </p:nvPr>
        </p:nvSpPr>
        <p:spPr>
          <a:xfrm>
            <a:off x="515938" y="4077087"/>
            <a:ext cx="7377597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1882171"/>
            <a:ext cx="5206682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520680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6096000" y="0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194" y="1882171"/>
            <a:ext cx="5198745" cy="44265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20" hasCustomPrompt="1"/>
          </p:nvPr>
        </p:nvSpPr>
        <p:spPr>
          <a:xfrm>
            <a:off x="6469257" y="1432200"/>
            <a:ext cx="520244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7" y="899161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469257" y="398780"/>
            <a:ext cx="5207000" cy="577850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25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00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38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16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520680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6096000" y="0"/>
            <a:ext cx="609599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7" y="899161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7EBFAC4-DC05-1441-BF3C-861FA1725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7" y="398780"/>
            <a:ext cx="5207000" cy="577850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25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00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38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16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5" y="4289456"/>
            <a:ext cx="5206686" cy="2019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31035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307049"/>
            <a:ext cx="5206806" cy="570278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194" y="4289456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7" y="3831035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8" y="0"/>
            <a:ext cx="6096000" cy="31160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5998" y="0"/>
            <a:ext cx="0" cy="65824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C24C823-2B6F-1243-A14A-AF8B8CA8C28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69257" y="3312125"/>
            <a:ext cx="5207000" cy="577850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25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00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38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16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5" y="4472336"/>
            <a:ext cx="5206686" cy="18363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4013915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4" y="3489929"/>
            <a:ext cx="5206810" cy="570278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9"/>
          </p:nvPr>
        </p:nvSpPr>
        <p:spPr>
          <a:xfrm>
            <a:off x="6477194" y="1327102"/>
            <a:ext cx="5198745" cy="201926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9257" y="868681"/>
            <a:ext cx="520244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6096000" cy="32766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EF10358-DE3B-1C41-B905-26A91041C34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5998" y="3276600"/>
            <a:ext cx="6096000" cy="329864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5998" y="0"/>
            <a:ext cx="0" cy="65824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26CBC9B-50DD-B646-80D0-F5FAA5759D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9257" y="398780"/>
            <a:ext cx="5207000" cy="577850"/>
          </a:xfrm>
        </p:spPr>
        <p:txBody>
          <a:bodyPr tIns="155448" anchor="t" anchorCtr="0"/>
          <a:lstStyle>
            <a:lvl1pPr marL="0" indent="0">
              <a:buNone/>
              <a:defRPr sz="360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  <a:lvl2pPr marL="225425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2pPr>
            <a:lvl3pPr marL="457200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3pPr>
            <a:lvl4pPr marL="687387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4pPr>
            <a:lvl5pPr marL="919163" indent="0">
              <a:buNone/>
              <a:defRPr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8A888-D00A-714F-942B-CBD4BC821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1853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79B44-18AC-2341-9FB3-6A4BB7813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6062542"/>
            <a:ext cx="730800" cy="42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5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1 - White">
  <p:cSld name="1_Text and Image 1 - Whit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6"/>
          <p:cNvSpPr/>
          <p:nvPr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6"/>
          <p:cNvSpPr txBox="1">
            <a:spLocks noGrp="1"/>
          </p:cNvSpPr>
          <p:nvPr>
            <p:ph type="body" idx="1"/>
          </p:nvPr>
        </p:nvSpPr>
        <p:spPr>
          <a:xfrm>
            <a:off x="515938" y="1432200"/>
            <a:ext cx="7389435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sz="2200" b="1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dt" idx="10"/>
          </p:nvPr>
        </p:nvSpPr>
        <p:spPr>
          <a:xfrm>
            <a:off x="9948863" y="6582427"/>
            <a:ext cx="1727201" cy="2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sldNum" idx="12"/>
          </p:nvPr>
        </p:nvSpPr>
        <p:spPr>
          <a:xfrm>
            <a:off x="11676063" y="6582426"/>
            <a:ext cx="515935" cy="27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2"/>
          </p:nvPr>
        </p:nvSpPr>
        <p:spPr>
          <a:xfrm>
            <a:off x="515938" y="899161"/>
            <a:ext cx="7389435" cy="2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/>
          <p:nvPr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title"/>
          </p:nvPr>
        </p:nvSpPr>
        <p:spPr>
          <a:xfrm>
            <a:off x="515938" y="368300"/>
            <a:ext cx="7392196" cy="57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ftr" idx="11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>
            <a:spLocks noGrp="1"/>
          </p:cNvSpPr>
          <p:nvPr>
            <p:ph type="pic" idx="3"/>
          </p:nvPr>
        </p:nvSpPr>
        <p:spPr>
          <a:xfrm>
            <a:off x="8521549" y="0"/>
            <a:ext cx="3670450" cy="658181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8" name="Google Shape;48;p56"/>
          <p:cNvSpPr txBox="1">
            <a:spLocks noGrp="1"/>
          </p:cNvSpPr>
          <p:nvPr>
            <p:ph type="body" idx="4"/>
          </p:nvPr>
        </p:nvSpPr>
        <p:spPr>
          <a:xfrm>
            <a:off x="515938" y="1882171"/>
            <a:ext cx="7386637" cy="442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962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 2 - White">
  <p:cSld name="1_Text and Image 2 - Whit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0"/>
          <p:cNvSpPr/>
          <p:nvPr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60"/>
          <p:cNvSpPr txBox="1">
            <a:spLocks noGrp="1"/>
          </p:cNvSpPr>
          <p:nvPr>
            <p:ph type="body" idx="1"/>
          </p:nvPr>
        </p:nvSpPr>
        <p:spPr>
          <a:xfrm>
            <a:off x="515938" y="1432200"/>
            <a:ext cx="5500681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200"/>
              <a:buNone/>
              <a:defRPr sz="2200" b="1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60"/>
          <p:cNvSpPr txBox="1">
            <a:spLocks noGrp="1"/>
          </p:cNvSpPr>
          <p:nvPr>
            <p:ph type="dt" idx="10"/>
          </p:nvPr>
        </p:nvSpPr>
        <p:spPr>
          <a:xfrm>
            <a:off x="9948863" y="6582427"/>
            <a:ext cx="1727201" cy="27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sldNum" idx="12"/>
          </p:nvPr>
        </p:nvSpPr>
        <p:spPr>
          <a:xfrm>
            <a:off x="11676063" y="6582426"/>
            <a:ext cx="515935" cy="27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body" idx="2"/>
          </p:nvPr>
        </p:nvSpPr>
        <p:spPr>
          <a:xfrm>
            <a:off x="515938" y="899161"/>
            <a:ext cx="5500681" cy="2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2222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/>
          <p:nvPr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www.dlapiper.com</a:t>
            </a:r>
            <a:endParaRPr/>
          </a:p>
        </p:txBody>
      </p:sp>
      <p:sp>
        <p:nvSpPr>
          <p:cNvPr id="89" name="Google Shape;89;p60"/>
          <p:cNvSpPr txBox="1">
            <a:spLocks noGrp="1"/>
          </p:cNvSpPr>
          <p:nvPr>
            <p:ph type="title"/>
          </p:nvPr>
        </p:nvSpPr>
        <p:spPr>
          <a:xfrm>
            <a:off x="515938" y="368300"/>
            <a:ext cx="5504825" cy="57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0"/>
          <p:cNvSpPr txBox="1">
            <a:spLocks noGrp="1"/>
          </p:cNvSpPr>
          <p:nvPr>
            <p:ph type="ftr" idx="11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0"/>
          <p:cNvSpPr>
            <a:spLocks noGrp="1"/>
          </p:cNvSpPr>
          <p:nvPr>
            <p:ph type="pic" idx="3"/>
          </p:nvPr>
        </p:nvSpPr>
        <p:spPr>
          <a:xfrm>
            <a:off x="6544300" y="0"/>
            <a:ext cx="5647699" cy="658181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60"/>
          <p:cNvSpPr txBox="1">
            <a:spLocks noGrp="1"/>
          </p:cNvSpPr>
          <p:nvPr>
            <p:ph type="body" idx="4"/>
          </p:nvPr>
        </p:nvSpPr>
        <p:spPr>
          <a:xfrm>
            <a:off x="515938" y="1882171"/>
            <a:ext cx="5500687" cy="442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34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ic Cover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66F37-6FA9-F145-AD31-68850EA0A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62100"/>
            <a:ext cx="12192000" cy="529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17C15C-1CA4-3447-B96C-74DD64F795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938" y="6063980"/>
            <a:ext cx="728340" cy="42572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8E9120-7FF1-4744-A198-62808AD323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763" y="5862187"/>
            <a:ext cx="5832475" cy="52513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Subhead Line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135" y="4737099"/>
            <a:ext cx="9087730" cy="1011487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chemeClr val="tx1"/>
                </a:solidFill>
                <a:latin typeface="Cambria" charset="0"/>
                <a:ea typeface="Cambria" charset="0"/>
                <a:cs typeface="Cambri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14457" y="6222223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0" i="0">
                <a:solidFill>
                  <a:schemeClr val="tx1"/>
                </a:solidFill>
                <a:latin typeface="+mn-lt"/>
                <a:ea typeface="Cambria" charset="0"/>
                <a:cs typeface="Cambria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68AB-77DC-3741-8F67-6C51E6D747F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9" y="1882171"/>
            <a:ext cx="11160124" cy="442655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75A82-7EB2-6E48-B38C-B5AEBD5D9A89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515938" y="1432200"/>
            <a:ext cx="11160124" cy="4356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chemeClr val="accent6"/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Optional Subhead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hite w/D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8" y="1432200"/>
            <a:ext cx="7380287" cy="487652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7377597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738036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8525690" y="0"/>
            <a:ext cx="3666309" cy="65818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hite w/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8"/>
          </p:nvPr>
        </p:nvSpPr>
        <p:spPr>
          <a:xfrm>
            <a:off x="515938" y="1431926"/>
            <a:ext cx="7380287" cy="48768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8"/>
            <a:ext cx="1727201" cy="26120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7377597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5938" y="368300"/>
            <a:ext cx="7380366" cy="577153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8525690" y="0"/>
            <a:ext cx="3666309" cy="65818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96797"/>
            <a:ext cx="1727201" cy="26120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5C996B-0918-804B-BD4C-32A658B584F3}"/>
              </a:ext>
            </a:extLst>
          </p:cNvPr>
          <p:cNvSpPr/>
          <p:nvPr userDrawn="1"/>
        </p:nvSpPr>
        <p:spPr>
          <a:xfrm>
            <a:off x="0" y="1432200"/>
            <a:ext cx="12192000" cy="51496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420B5-0C7D-8A40-916E-9DC1FF97152E}"/>
              </a:ext>
            </a:extLst>
          </p:cNvPr>
          <p:cNvSpPr/>
          <p:nvPr userDrawn="1"/>
        </p:nvSpPr>
        <p:spPr>
          <a:xfrm>
            <a:off x="0" y="6582427"/>
            <a:ext cx="12191999" cy="275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95453CEA-0594-AC4A-BD6E-7EB2750A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863" y="6582427"/>
            <a:ext cx="1727201" cy="27496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C85EFBF-591E-C04B-B78E-407F8CD2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425B684-C025-7A40-8525-E424A3D79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899161"/>
            <a:ext cx="11160125" cy="23730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defTabSz="180000" fontAlgn="auto">
              <a:spcAft>
                <a:spcPts val="0"/>
              </a:spcAft>
              <a:defRPr/>
            </a:pPr>
            <a:r>
              <a:rPr lang="en-US" dirty="0"/>
              <a:t>Optional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25D71-D389-4AAD-A767-6FB8822E9777}"/>
              </a:ext>
            </a:extLst>
          </p:cNvPr>
          <p:cNvSpPr txBox="1"/>
          <p:nvPr userDrawn="1"/>
        </p:nvSpPr>
        <p:spPr>
          <a:xfrm>
            <a:off x="515938" y="6596798"/>
            <a:ext cx="1727199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www.dlapiper.com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515938" y="1797269"/>
            <a:ext cx="11160125" cy="451145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08A7-8085-8845-B707-4F97CCAD6E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864" y="6596797"/>
            <a:ext cx="1727200" cy="2605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D4C61-8619-194B-8CBC-6D26A1A8D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6064" y="6596797"/>
            <a:ext cx="515935" cy="26120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fld id="{F9591D4C-BB8F-AE46-BE73-C616F30BB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B1DE175-AEB7-854B-A8AD-D98BDA53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368300"/>
            <a:ext cx="11160124" cy="5771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36D4A1-2ACB-2340-90BD-5A606111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31925"/>
            <a:ext cx="11160127" cy="4751593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387600" y="6596798"/>
            <a:ext cx="7416800" cy="256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noFill/>
          <a:ln w="190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28" r:id="rId2"/>
    <p:sldLayoutId id="2147483663" r:id="rId3"/>
    <p:sldLayoutId id="2147483759" r:id="rId4"/>
    <p:sldLayoutId id="2147483760" r:id="rId5"/>
    <p:sldLayoutId id="2147483780" r:id="rId6"/>
    <p:sldLayoutId id="2147483782" r:id="rId7"/>
    <p:sldLayoutId id="2147483761" r:id="rId8"/>
    <p:sldLayoutId id="2147483766" r:id="rId9"/>
    <p:sldLayoutId id="2147483779" r:id="rId10"/>
    <p:sldLayoutId id="2147483762" r:id="rId11"/>
    <p:sldLayoutId id="2147483781" r:id="rId12"/>
    <p:sldLayoutId id="2147483765" r:id="rId13"/>
    <p:sldLayoutId id="2147483793" r:id="rId14"/>
    <p:sldLayoutId id="2147483738" r:id="rId15"/>
    <p:sldLayoutId id="2147483787" r:id="rId16"/>
    <p:sldLayoutId id="2147483799" r:id="rId17"/>
    <p:sldLayoutId id="2147483786" r:id="rId18"/>
    <p:sldLayoutId id="2147483769" r:id="rId19"/>
    <p:sldLayoutId id="2147483768" r:id="rId20"/>
    <p:sldLayoutId id="2147483796" r:id="rId21"/>
    <p:sldLayoutId id="2147483797" r:id="rId22"/>
    <p:sldLayoutId id="2147483771" r:id="rId23"/>
    <p:sldLayoutId id="2147483770" r:id="rId24"/>
    <p:sldLayoutId id="2147483775" r:id="rId25"/>
    <p:sldLayoutId id="2147483776" r:id="rId26"/>
    <p:sldLayoutId id="2147483777" r:id="rId27"/>
    <p:sldLayoutId id="2147483778" r:id="rId28"/>
    <p:sldLayoutId id="2147483695" r:id="rId29"/>
    <p:sldLayoutId id="2147483788" r:id="rId30"/>
    <p:sldLayoutId id="2147483789" r:id="rId31"/>
    <p:sldLayoutId id="2147483794" r:id="rId32"/>
    <p:sldLayoutId id="2147483790" r:id="rId33"/>
    <p:sldLayoutId id="2147483791" r:id="rId34"/>
    <p:sldLayoutId id="2147483795" r:id="rId35"/>
    <p:sldLayoutId id="2147483800" r:id="rId36"/>
    <p:sldLayoutId id="2147483801" r:id="rId37"/>
    <p:sldLayoutId id="2147483802" r:id="rId38"/>
    <p:sldLayoutId id="2147483803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ts val="2200"/>
        </a:lnSpc>
        <a:spcBef>
          <a:spcPts val="10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63" indent="-236538" algn="l" defTabSz="914400" rtl="0" eaLnBrk="1" latinLnBrk="0" hangingPunct="1">
        <a:lnSpc>
          <a:spcPts val="22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27013" algn="l" defTabSz="914400" rtl="0" eaLnBrk="1" latinLnBrk="0" hangingPunct="1">
        <a:lnSpc>
          <a:spcPts val="22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ts val="22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88" indent="-225425" algn="l" defTabSz="914400" rtl="0" eaLnBrk="1" latinLnBrk="0" hangingPunct="1">
        <a:lnSpc>
          <a:spcPts val="22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125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06550" indent="-233363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2450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8663" indent="-169863" algn="l" defTabSz="914400" rtl="0" eaLnBrk="1" latinLnBrk="0" hangingPunct="1">
        <a:lnSpc>
          <a:spcPct val="90000"/>
        </a:lnSpc>
        <a:spcBef>
          <a:spcPts val="500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8" userDrawn="1">
          <p15:clr>
            <a:srgbClr val="A4A3A4"/>
          </p15:clr>
        </p15:guide>
        <p15:guide id="3" orient="horz" pos="232">
          <p15:clr>
            <a:srgbClr val="F26B43"/>
          </p15:clr>
        </p15:guide>
        <p15:guide id="4" pos="325" userDrawn="1">
          <p15:clr>
            <a:srgbClr val="F26B43"/>
          </p15:clr>
        </p15:guide>
        <p15:guide id="5" pos="7355" userDrawn="1">
          <p15:clr>
            <a:srgbClr val="F26B43"/>
          </p15:clr>
        </p15:guide>
        <p15:guide id="6" pos="1414" userDrawn="1">
          <p15:clr>
            <a:srgbClr val="A4A3A4"/>
          </p15:clr>
        </p15:guide>
        <p15:guide id="7" pos="1512" userDrawn="1">
          <p15:clr>
            <a:srgbClr val="A4A3A4"/>
          </p15:clr>
        </p15:guide>
        <p15:guide id="10" pos="3790" userDrawn="1">
          <p15:clr>
            <a:srgbClr val="A4A3A4"/>
          </p15:clr>
        </p15:guide>
        <p15:guide id="11" pos="4978" userDrawn="1">
          <p15:clr>
            <a:srgbClr val="A4A3A4"/>
          </p15:clr>
        </p15:guide>
        <p15:guide id="12" pos="5076" userDrawn="1">
          <p15:clr>
            <a:srgbClr val="A4A3A4"/>
          </p15:clr>
        </p15:guide>
        <p15:guide id="13" pos="6168" userDrawn="1">
          <p15:clr>
            <a:srgbClr val="A4A3A4"/>
          </p15:clr>
        </p15:guide>
        <p15:guide id="14" pos="6266" userDrawn="1">
          <p15:clr>
            <a:srgbClr val="A4A3A4"/>
          </p15:clr>
        </p15:guide>
        <p15:guide id="15" pos="2602" userDrawn="1">
          <p15:clr>
            <a:srgbClr val="A4A3A4"/>
          </p15:clr>
        </p15:guide>
        <p15:guide id="16" pos="2700" userDrawn="1">
          <p15:clr>
            <a:srgbClr val="A4A3A4"/>
          </p15:clr>
        </p15:guide>
        <p15:guide id="17" orient="horz" pos="3974">
          <p15:clr>
            <a:srgbClr val="F26B43"/>
          </p15:clr>
        </p15:guide>
        <p15:guide id="18" orient="horz" pos="9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1839-AEB2-BDE3-B51F-2DC50DFF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77303"/>
            <a:ext cx="10969625" cy="412750"/>
          </a:xfrm>
        </p:spPr>
        <p:txBody>
          <a:bodyPr/>
          <a:lstStyle/>
          <a:p>
            <a:r>
              <a:rPr lang="nb-NO" sz="3200" b="1" dirty="0">
                <a:solidFill>
                  <a:schemeClr val="accent3"/>
                </a:solidFill>
              </a:rPr>
              <a:t>Del 1 </a:t>
            </a:r>
            <a:endParaRPr lang="nb-NO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E7996-20A2-0913-A973-3AA38A4AB3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930048"/>
            <a:ext cx="10969625" cy="237308"/>
          </a:xfrm>
        </p:spPr>
        <p:txBody>
          <a:bodyPr/>
          <a:lstStyle/>
          <a:p>
            <a: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  <a:t>Bedre markedsposisjon og økt lønnsomhet</a:t>
            </a:r>
            <a:b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  <a:t>ved strategisk bruk av IPR</a:t>
            </a: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075EF-D1DE-3C95-EF94-F1D9D16A4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609073-DCB5-43B1-82D6-72A66EAF1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992" y="0"/>
            <a:ext cx="3603008" cy="6585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C60573-151E-181B-A9D7-001477E5B73F}"/>
              </a:ext>
            </a:extLst>
          </p:cNvPr>
          <p:cNvSpPr txBox="1"/>
          <p:nvPr/>
        </p:nvSpPr>
        <p:spPr>
          <a:xfrm>
            <a:off x="1170432" y="1967789"/>
            <a:ext cx="705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Tjener din bedrift det den kunne på sine </a:t>
            </a:r>
          </a:p>
          <a:p>
            <a:r>
              <a:rPr lang="nb-NO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immaterielle eiendeler?</a:t>
            </a:r>
          </a:p>
        </p:txBody>
      </p:sp>
    </p:spTree>
    <p:extLst>
      <p:ext uri="{BB962C8B-B14F-4D97-AF65-F5344CB8AC3E}">
        <p14:creationId xmlns:p14="http://schemas.microsoft.com/office/powerpoint/2010/main" val="3612954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1"/>
          <p:cNvSpPr txBox="1">
            <a:spLocks noGrp="1"/>
          </p:cNvSpPr>
          <p:nvPr>
            <p:ph type="sldNum" idx="12"/>
          </p:nvPr>
        </p:nvSpPr>
        <p:spPr>
          <a:xfrm>
            <a:off x="11676063" y="6582426"/>
            <a:ext cx="515935" cy="27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lang="no-NO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1"/>
          <p:cNvSpPr txBox="1">
            <a:spLocks noGrp="1"/>
          </p:cNvSpPr>
          <p:nvPr>
            <p:ph type="title"/>
          </p:nvPr>
        </p:nvSpPr>
        <p:spPr>
          <a:xfrm>
            <a:off x="618989" y="1162594"/>
            <a:ext cx="7392196" cy="57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mbria"/>
              <a:buNone/>
            </a:pPr>
            <a:r>
              <a:rPr lang="en-US" err="1"/>
              <a:t>IPR</a:t>
            </a:r>
            <a:r>
              <a:rPr lang="en-US"/>
              <a:t>-strategi </a:t>
            </a:r>
            <a:r>
              <a:rPr lang="en-US" err="1"/>
              <a:t>steg</a:t>
            </a:r>
            <a:r>
              <a:rPr lang="en-US"/>
              <a:t> for </a:t>
            </a:r>
            <a:r>
              <a:rPr lang="en-US" err="1"/>
              <a:t>steg</a:t>
            </a:r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459D2FA-6FEE-DEDC-B9DB-9D9ABE7FA2F1}"/>
              </a:ext>
            </a:extLst>
          </p:cNvPr>
          <p:cNvGraphicFramePr/>
          <p:nvPr/>
        </p:nvGraphicFramePr>
        <p:xfrm>
          <a:off x="-103635" y="1576605"/>
          <a:ext cx="8370002" cy="411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44" name="Google Shape;1044;p1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8">
            <a:alphaModFix/>
          </a:blip>
          <a:srcRect l="34316" r="34316"/>
          <a:stretch/>
        </p:blipFill>
        <p:spPr>
          <a:xfrm>
            <a:off x="8521549" y="0"/>
            <a:ext cx="3670450" cy="658181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7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CCD65-23F2-D771-CEB3-F5FF4AC3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A4BADAC-7A82-148F-4E6B-E707AAB51628}"/>
              </a:ext>
            </a:extLst>
          </p:cNvPr>
          <p:cNvGraphicFramePr/>
          <p:nvPr/>
        </p:nvGraphicFramePr>
        <p:xfrm>
          <a:off x="1273968" y="427942"/>
          <a:ext cx="96440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C1FF5EC-A225-669E-47D8-07BEF1369C8F}"/>
              </a:ext>
            </a:extLst>
          </p:cNvPr>
          <p:cNvGrpSpPr/>
          <p:nvPr/>
        </p:nvGrpSpPr>
        <p:grpSpPr>
          <a:xfrm>
            <a:off x="6661289" y="872545"/>
            <a:ext cx="2677918" cy="1364349"/>
            <a:chOff x="6333333" y="857303"/>
            <a:chExt cx="2107048" cy="13643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7D68A6-7471-F88A-06E4-C1761C748EC7}"/>
                </a:ext>
              </a:extLst>
            </p:cNvPr>
            <p:cNvSpPr/>
            <p:nvPr/>
          </p:nvSpPr>
          <p:spPr>
            <a:xfrm>
              <a:off x="6525750" y="1029546"/>
              <a:ext cx="1914631" cy="119210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10860D-D732-ECC8-30A6-626BD5CDB822}"/>
                </a:ext>
              </a:extLst>
            </p:cNvPr>
            <p:cNvSpPr txBox="1"/>
            <p:nvPr/>
          </p:nvSpPr>
          <p:spPr>
            <a:xfrm>
              <a:off x="6333333" y="857303"/>
              <a:ext cx="1914631" cy="11921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kern="1200" err="1">
                  <a:solidFill>
                    <a:schemeClr val="bg1"/>
                  </a:solidFill>
                </a:rPr>
                <a:t>Foretaksnavn</a:t>
              </a:r>
              <a:endParaRPr lang="en-US" sz="2000" b="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8603CD-7E11-5967-6216-F1870A91AC34}"/>
              </a:ext>
            </a:extLst>
          </p:cNvPr>
          <p:cNvGrpSpPr/>
          <p:nvPr/>
        </p:nvGrpSpPr>
        <p:grpSpPr>
          <a:xfrm>
            <a:off x="7850870" y="3706816"/>
            <a:ext cx="3446177" cy="1911913"/>
            <a:chOff x="6498645" y="309739"/>
            <a:chExt cx="3446177" cy="19119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8A1A65-1B7E-8079-C675-88EE56F937CB}"/>
                </a:ext>
              </a:extLst>
            </p:cNvPr>
            <p:cNvSpPr/>
            <p:nvPr/>
          </p:nvSpPr>
          <p:spPr>
            <a:xfrm>
              <a:off x="6525750" y="1029546"/>
              <a:ext cx="1914631" cy="1192106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CAB63D-E5D1-4205-8BBE-B467AF6A5BFF}"/>
                </a:ext>
              </a:extLst>
            </p:cNvPr>
            <p:cNvSpPr txBox="1"/>
            <p:nvPr/>
          </p:nvSpPr>
          <p:spPr>
            <a:xfrm>
              <a:off x="6498645" y="309739"/>
              <a:ext cx="3446177" cy="16051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kern="1200" err="1">
                  <a:solidFill>
                    <a:schemeClr val="bg1"/>
                  </a:solidFill>
                </a:rPr>
                <a:t>Garanti</a:t>
              </a:r>
              <a:r>
                <a:rPr lang="en-US" sz="2000" b="0" kern="1200">
                  <a:solidFill>
                    <a:schemeClr val="bg1"/>
                  </a:solidFill>
                </a:rPr>
                <a:t>- </a:t>
              </a:r>
              <a:r>
                <a:rPr lang="en-US" sz="2000" b="0" kern="1200" err="1">
                  <a:solidFill>
                    <a:schemeClr val="bg1"/>
                  </a:solidFill>
                </a:rPr>
                <a:t>eller</a:t>
              </a:r>
              <a:r>
                <a:rPr lang="en-US" sz="2000" b="0" kern="1200">
                  <a:solidFill>
                    <a:schemeClr val="bg1"/>
                  </a:solidFill>
                </a:rPr>
                <a:t> </a:t>
              </a:r>
              <a:r>
                <a:rPr lang="en-US" sz="2000" b="0" kern="1200" err="1">
                  <a:solidFill>
                    <a:schemeClr val="bg1"/>
                  </a:solidFill>
                </a:rPr>
                <a:t>kontrollmerke</a:t>
              </a:r>
              <a:r>
                <a:rPr lang="en-US" sz="2000" b="0" kern="1200">
                  <a:solidFill>
                    <a:schemeClr val="bg1"/>
                  </a:solidFill>
                </a:rPr>
                <a:t> (</a:t>
              </a:r>
              <a:r>
                <a:rPr lang="en-US" sz="2000" b="0" kern="1200" err="1">
                  <a:solidFill>
                    <a:schemeClr val="bg1"/>
                  </a:solidFill>
                </a:rPr>
                <a:t>geografisk</a:t>
              </a:r>
              <a:r>
                <a:rPr lang="en-US" sz="2000" b="0" kern="1200">
                  <a:solidFill>
                    <a:schemeClr val="bg1"/>
                  </a:solidFill>
                </a:rPr>
                <a:t> </a:t>
              </a:r>
              <a:r>
                <a:rPr lang="en-US" sz="2000" b="0" kern="1200" err="1">
                  <a:solidFill>
                    <a:schemeClr val="bg1"/>
                  </a:solidFill>
                </a:rPr>
                <a:t>opprinnelse</a:t>
              </a:r>
              <a:r>
                <a:rPr lang="en-US" sz="2000" b="0" kern="1200">
                  <a:solidFill>
                    <a:schemeClr val="bg1"/>
                  </a:solidFill>
                </a:rPr>
                <a:t>)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b="0" kern="1200">
                <a:solidFill>
                  <a:schemeClr val="bg1"/>
                </a:solidFill>
              </a:endParaRP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187BAAD0-C827-8408-206C-0023287F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0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drawing of a video camera&#10;&#10;Description automatically generated">
            <a:extLst>
              <a:ext uri="{FF2B5EF4-FFF2-40B4-BE49-F238E27FC236}">
                <a16:creationId xmlns:a16="http://schemas.microsoft.com/office/drawing/2014/main" id="{C134F442-1713-3B59-C9A4-08524AB88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50" b="2538"/>
          <a:stretch/>
        </p:blipFill>
        <p:spPr>
          <a:xfrm>
            <a:off x="6428296" y="2651061"/>
            <a:ext cx="1840892" cy="2940760"/>
          </a:xfrm>
          <a:prstGeom prst="rect">
            <a:avLst/>
          </a:prstGeom>
        </p:spPr>
      </p:pic>
      <p:sp>
        <p:nvSpPr>
          <p:cNvPr id="1116" name="Google Shape;1116;p20"/>
          <p:cNvSpPr txBox="1">
            <a:spLocks noGrp="1"/>
          </p:cNvSpPr>
          <p:nvPr>
            <p:ph type="body" idx="1"/>
          </p:nvPr>
        </p:nvSpPr>
        <p:spPr>
          <a:xfrm>
            <a:off x="152910" y="1445677"/>
            <a:ext cx="5432344" cy="4757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r>
              <a:rPr lang="nb-NO" sz="1800"/>
              <a:t>Varemerke: </a:t>
            </a:r>
            <a:r>
              <a:rPr lang="nb-NO" sz="1800" b="0" i="1"/>
              <a:t>“NO </a:t>
            </a:r>
            <a:r>
              <a:rPr lang="nb-NO" sz="1800" b="0" i="1" err="1"/>
              <a:t>ISOLATION</a:t>
            </a:r>
            <a:r>
              <a:rPr lang="nb-NO" sz="1800" b="0" i="1"/>
              <a:t>”</a:t>
            </a:r>
            <a:r>
              <a:rPr lang="nb-NO" sz="1800"/>
              <a:t> </a:t>
            </a:r>
            <a:r>
              <a:rPr lang="nb-NO" sz="1800" b="0"/>
              <a:t>(</a:t>
            </a:r>
            <a:r>
              <a:rPr lang="nb-NO" sz="1800" b="0" err="1"/>
              <a:t>reg.no</a:t>
            </a:r>
            <a:r>
              <a:rPr lang="nb-NO" sz="1800" b="0"/>
              <a:t>. 290242) </a:t>
            </a:r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r>
              <a:rPr lang="nb-NO" sz="1800"/>
              <a:t>Patent </a:t>
            </a:r>
            <a:r>
              <a:rPr lang="nb-NO" sz="1800" b="0" i="1"/>
              <a:t>“a system for providing </a:t>
            </a:r>
            <a:r>
              <a:rPr lang="nb-NO" sz="1800" b="0" i="1" err="1"/>
              <a:t>virtual</a:t>
            </a:r>
            <a:r>
              <a:rPr lang="nb-NO" sz="1800" b="0" i="1"/>
              <a:t> </a:t>
            </a:r>
            <a:r>
              <a:rPr lang="nb-NO" sz="1800" b="0" i="1" err="1"/>
              <a:t>participation</a:t>
            </a:r>
            <a:r>
              <a:rPr lang="nb-NO" sz="1800" b="0" i="1"/>
              <a:t> in a </a:t>
            </a:r>
            <a:r>
              <a:rPr lang="nb-NO" sz="1800" b="0" i="1" err="1"/>
              <a:t>remote</a:t>
            </a:r>
            <a:r>
              <a:rPr lang="nb-NO" sz="1800" b="0" i="1"/>
              <a:t> </a:t>
            </a:r>
            <a:r>
              <a:rPr lang="nb-NO" sz="1800" b="0" i="1" err="1"/>
              <a:t>environment</a:t>
            </a:r>
            <a:r>
              <a:rPr lang="nb-NO" sz="1800" b="0" i="1"/>
              <a:t>” </a:t>
            </a:r>
            <a:br>
              <a:rPr lang="nb-NO" sz="1800" b="0"/>
            </a:br>
            <a:r>
              <a:rPr lang="nb-NO" sz="1800" b="0"/>
              <a:t>(</a:t>
            </a:r>
            <a:r>
              <a:rPr lang="nb-NO" sz="1800" b="0" err="1"/>
              <a:t>reg.no</a:t>
            </a:r>
            <a:r>
              <a:rPr lang="nb-NO" sz="1800" b="0"/>
              <a:t> 341956) </a:t>
            </a:r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461645" lvl="1" indent="-236220">
              <a:lnSpc>
                <a:spcPct val="100000"/>
              </a:lnSpc>
              <a:spcBef>
                <a:spcPts val="0"/>
              </a:spcBef>
              <a:buSzPts val="1600"/>
              <a:buFont typeface="Arial,Sans-Serif"/>
              <a:buChar char="•"/>
            </a:pPr>
            <a:endParaRPr lang="nb-NO" sz="1800"/>
          </a:p>
          <a:p>
            <a:pPr marL="225425" lvl="1" indent="0">
              <a:lnSpc>
                <a:spcPct val="100000"/>
              </a:lnSpc>
              <a:buSzPts val="1600"/>
            </a:pPr>
            <a:endParaRPr lang="nb-NO" sz="1800"/>
          </a:p>
          <a:p>
            <a:pPr marL="225425" lvl="1" indent="0">
              <a:lnSpc>
                <a:spcPct val="100000"/>
              </a:lnSpc>
              <a:buSzPts val="1600"/>
            </a:pPr>
            <a:endParaRPr lang="nb-NO" sz="1800"/>
          </a:p>
          <a:p>
            <a:pPr marL="461645" lvl="1" indent="-236220">
              <a:lnSpc>
                <a:spcPct val="100000"/>
              </a:lnSpc>
              <a:buSzPts val="1600"/>
              <a:buFont typeface="Arial,Sans-Serif"/>
              <a:buChar char="•"/>
            </a:pPr>
            <a:r>
              <a:rPr lang="nb-NO" sz="1800"/>
              <a:t>Forretningshemmelighet: </a:t>
            </a:r>
            <a:br>
              <a:rPr lang="nb-NO" sz="1800"/>
            </a:br>
            <a:r>
              <a:rPr lang="nb-NO" sz="1800" b="0"/>
              <a:t>ukjent (og det er poenget)</a:t>
            </a:r>
          </a:p>
          <a:p>
            <a:pPr marL="461645" lvl="1" indent="-1346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 lang="nb-NO" sz="1800"/>
          </a:p>
          <a:p>
            <a:pPr marL="461645" lvl="1" indent="-1346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 lang="nb-NO" sz="1800"/>
          </a:p>
          <a:p>
            <a:pPr marL="461645" lvl="1" indent="-1346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 lang="nb-NO" sz="1800"/>
          </a:p>
          <a:p>
            <a:pPr marL="461645" lvl="1" indent="-134620">
              <a:lnSpc>
                <a:spcPct val="100000"/>
              </a:lnSpc>
              <a:buSzPts val="1600"/>
            </a:pPr>
            <a:endParaRPr lang="nb-NO" sz="1800"/>
          </a:p>
        </p:txBody>
      </p:sp>
      <p:sp>
        <p:nvSpPr>
          <p:cNvPr id="1117" name="Google Shape;111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lang="no-NO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Placeholder 9" descr="__wf_reserved_arv">
            <a:extLst>
              <a:ext uri="{FF2B5EF4-FFF2-40B4-BE49-F238E27FC236}">
                <a16:creationId xmlns:a16="http://schemas.microsoft.com/office/drawing/2014/main" id="{2A615C58-111A-F0BE-035D-70B25C437CA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4"/>
          <a:srcRect l="36188" r="31001" b="-181"/>
          <a:stretch/>
        </p:blipFill>
        <p:spPr>
          <a:xfrm>
            <a:off x="8948738" y="0"/>
            <a:ext cx="3236819" cy="6593701"/>
          </a:xfrm>
        </p:spPr>
      </p:pic>
      <p:pic>
        <p:nvPicPr>
          <p:cNvPr id="3" name="Picture 2" descr="A diagram of a server&#10;&#10;Description automatically generated">
            <a:extLst>
              <a:ext uri="{FF2B5EF4-FFF2-40B4-BE49-F238E27FC236}">
                <a16:creationId xmlns:a16="http://schemas.microsoft.com/office/drawing/2014/main" id="{30EB0D1E-42E3-ECAE-C105-83252AAE6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60" y="3196324"/>
            <a:ext cx="4052889" cy="1850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63ED86-3F18-7BDC-34C2-4E954D40347D}"/>
              </a:ext>
            </a:extLst>
          </p:cNvPr>
          <p:cNvSpPr txBox="1"/>
          <p:nvPr/>
        </p:nvSpPr>
        <p:spPr>
          <a:xfrm>
            <a:off x="5571547" y="1409939"/>
            <a:ext cx="3236819" cy="46115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r>
              <a:rPr lang="nb-NO" sz="1800" b="1">
                <a:solidFill>
                  <a:srgbClr val="182440"/>
                </a:solidFill>
              </a:rPr>
              <a:t>Åndsverk: </a:t>
            </a:r>
            <a:r>
              <a:rPr lang="nb-NO" sz="1800">
                <a:solidFill>
                  <a:srgbClr val="182440"/>
                </a:solidFill>
              </a:rPr>
              <a:t>kildekoden i programvaren</a:t>
            </a:r>
            <a:endParaRPr lang="nb-NO" sz="1800"/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r>
              <a:rPr lang="nb-NO" sz="1800" b="1">
                <a:solidFill>
                  <a:srgbClr val="182440"/>
                </a:solidFill>
              </a:rPr>
              <a:t>Design:</a:t>
            </a:r>
            <a:br>
              <a:rPr lang="nb-NO" sz="1800" b="1">
                <a:solidFill>
                  <a:srgbClr val="182440"/>
                </a:solidFill>
              </a:rPr>
            </a:b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461645" lvl="1" indent="-236220">
              <a:spcBef>
                <a:spcPts val="500"/>
              </a:spcBef>
              <a:buFont typeface="Arial,Sans-Serif"/>
              <a:buChar char="•"/>
            </a:pPr>
            <a:endParaRPr lang="nb-NO" sz="1800" b="1">
              <a:solidFill>
                <a:srgbClr val="182440"/>
              </a:solidFill>
            </a:endParaRPr>
          </a:p>
          <a:p>
            <a:pPr marL="225425" lvl="1">
              <a:spcBef>
                <a:spcPts val="500"/>
              </a:spcBef>
            </a:pPr>
            <a:r>
              <a:rPr lang="nb-NO" sz="1800">
                <a:solidFill>
                  <a:srgbClr val="182440"/>
                </a:solidFill>
              </a:rPr>
              <a:t>             </a:t>
            </a:r>
            <a:br>
              <a:rPr lang="nb-NO" sz="1800">
                <a:solidFill>
                  <a:srgbClr val="182440"/>
                </a:solidFill>
              </a:rPr>
            </a:br>
            <a:r>
              <a:rPr lang="nb-NO" sz="1800">
                <a:solidFill>
                  <a:srgbClr val="182440"/>
                </a:solidFill>
              </a:rPr>
              <a:t>	</a:t>
            </a:r>
            <a:r>
              <a:rPr lang="nb-NO" sz="1800" err="1">
                <a:solidFill>
                  <a:srgbClr val="182440"/>
                </a:solidFill>
              </a:rPr>
              <a:t>reg.no</a:t>
            </a:r>
            <a:r>
              <a:rPr lang="nb-NO" sz="1800">
                <a:solidFill>
                  <a:srgbClr val="182440"/>
                </a:solidFill>
              </a:rPr>
              <a:t> 085315)</a:t>
            </a:r>
            <a:endParaRPr lang="nb-N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D975-0BFE-F79F-61BD-FA100F0878AE}"/>
              </a:ext>
            </a:extLst>
          </p:cNvPr>
          <p:cNvSpPr txBox="1"/>
          <p:nvPr/>
        </p:nvSpPr>
        <p:spPr>
          <a:xfrm>
            <a:off x="10042920" y="6039651"/>
            <a:ext cx="216095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noisolation.com</a:t>
            </a:r>
          </a:p>
        </p:txBody>
      </p:sp>
      <p:pic>
        <p:nvPicPr>
          <p:cNvPr id="15" name="Picture 14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F4E72B66-3DBF-91D7-8A9E-35E64D878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868" y="292140"/>
            <a:ext cx="2922557" cy="72947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F8BCE88-13BC-0EED-996F-48B09B22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EA755-FACF-8C66-8DE7-B91E0DE9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7B056B-F5F0-9D2D-5701-181AB6D617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6" y="5360318"/>
            <a:ext cx="3614737" cy="214760"/>
          </a:xfrm>
        </p:spPr>
        <p:txBody>
          <a:bodyPr/>
          <a:lstStyle/>
          <a:p>
            <a:r>
              <a:rPr lang="en-US" err="1"/>
              <a:t>Eksempler</a:t>
            </a:r>
            <a:r>
              <a:rPr lang="en-US"/>
              <a:t> fra </a:t>
            </a:r>
            <a:r>
              <a:rPr lang="en-US" err="1"/>
              <a:t>EUIPO</a:t>
            </a:r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EDA1C86-A7C4-F39C-70D2-8FE9E70283D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8231" b="27452"/>
          <a:stretch/>
        </p:blipFill>
        <p:spPr>
          <a:xfrm>
            <a:off x="515938" y="1541202"/>
            <a:ext cx="3614736" cy="3468030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7CAD2597-4533-168C-1358-754ACF87B8D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28241" b="27461"/>
          <a:stretch/>
        </p:blipFill>
        <p:spPr>
          <a:xfrm>
            <a:off x="4286248" y="1541202"/>
            <a:ext cx="3616325" cy="3468030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DFDF17E-99D1-C3BE-AAAA-69EB25E4E02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28231" b="28509"/>
          <a:stretch/>
        </p:blipFill>
        <p:spPr>
          <a:xfrm>
            <a:off x="8061326" y="1541201"/>
            <a:ext cx="3614736" cy="3385231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18F82B2-EF0E-20B2-42F8-5E395D83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EA755-FACF-8C66-8DE7-B91E0DE9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7B056B-F5F0-9D2D-5701-181AB6D617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6" y="5349686"/>
            <a:ext cx="3614737" cy="214760"/>
          </a:xfrm>
        </p:spPr>
        <p:txBody>
          <a:bodyPr/>
          <a:lstStyle/>
          <a:p>
            <a:r>
              <a:rPr lang="en-US" err="1"/>
              <a:t>Eksempler</a:t>
            </a:r>
            <a:r>
              <a:rPr lang="en-US"/>
              <a:t> fra </a:t>
            </a:r>
            <a:r>
              <a:rPr lang="en-US" err="1"/>
              <a:t>EUIPO</a:t>
            </a:r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A48B596-13DE-CC65-C0C8-2FB113492B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8089" b="27309"/>
          <a:stretch/>
        </p:blipFill>
        <p:spPr>
          <a:xfrm>
            <a:off x="515938" y="1519419"/>
            <a:ext cx="3614736" cy="3490331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764AC4D-EFAD-D529-3D10-F8D291EB5DD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28100" b="28600"/>
          <a:stretch/>
        </p:blipFill>
        <p:spPr>
          <a:xfrm>
            <a:off x="4286248" y="1519419"/>
            <a:ext cx="3616325" cy="338997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D84D84D-F88D-A269-12CA-AE6DB7938ED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28089" b="28591"/>
          <a:stretch/>
        </p:blipFill>
        <p:spPr>
          <a:xfrm>
            <a:off x="8061326" y="1519419"/>
            <a:ext cx="3614736" cy="338997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32B6227-B1C8-1E0A-B526-2288EECB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75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EA755-FACF-8C66-8DE7-B91E0DE9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7B056B-F5F0-9D2D-5701-181AB6D617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5" y="5370952"/>
            <a:ext cx="3614737" cy="214760"/>
          </a:xfrm>
        </p:spPr>
        <p:txBody>
          <a:bodyPr/>
          <a:lstStyle/>
          <a:p>
            <a:r>
              <a:rPr lang="en-US" err="1"/>
              <a:t>Eksempler</a:t>
            </a:r>
            <a:r>
              <a:rPr lang="en-US"/>
              <a:t> fra </a:t>
            </a:r>
            <a:r>
              <a:rPr lang="en-US" err="1"/>
              <a:t>EUIPO</a:t>
            </a:r>
            <a:endParaRPr lang="en-US"/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21DE55B2-AECB-87C9-28E6-30E99C25EA0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28231" b="27024"/>
          <a:stretch/>
        </p:blipFill>
        <p:spPr>
          <a:xfrm>
            <a:off x="8061325" y="1551836"/>
            <a:ext cx="3614736" cy="3501484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1140D8C-E3AE-7F66-858B-78FC879ADC7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28241" b="27034"/>
          <a:stretch/>
        </p:blipFill>
        <p:spPr>
          <a:xfrm>
            <a:off x="4286247" y="1551836"/>
            <a:ext cx="3616325" cy="3501484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0665EE4A-89BA-1A75-9524-7502BA0B507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28231" b="27024"/>
          <a:stretch/>
        </p:blipFill>
        <p:spPr>
          <a:xfrm>
            <a:off x="515937" y="1551836"/>
            <a:ext cx="3614736" cy="350148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24F2E70-1AC0-49DC-987D-5D8BCB76C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92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FA62-B51F-6B4E-A4B3-49751FA0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Erverv og b</a:t>
            </a:r>
            <a:r>
              <a:rPr lang="nb-NO" sz="3600"/>
              <a:t>eskyttelse</a:t>
            </a:r>
            <a:r>
              <a:rPr lang="nb-NO"/>
              <a:t> av IP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CE96-A165-6042-8DB8-36F355EF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9052"/>
            <a:ext cx="12192000" cy="15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9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6D671-8DA2-1B3D-2950-81413F6A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729C5-A098-F45A-9056-BA7EB001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 erverve IP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A05B2-F731-2EBC-297A-88E402D029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8337" y="1432200"/>
            <a:ext cx="11160125" cy="4426554"/>
          </a:xfrm>
        </p:spPr>
        <p:txBody>
          <a:bodyPr/>
          <a:lstStyle/>
          <a:p>
            <a:r>
              <a:rPr lang="nb-NO"/>
              <a:t>Å erverve (anskaffe) IP innebærer prosessen med å skaffe seg juridiske rettigheter til immaterielle eiendeler som patenter, varemerker, opphavsrett, og forretningshemmeligheter.</a:t>
            </a:r>
            <a:br>
              <a:rPr lang="nb-NO"/>
            </a:br>
            <a:r>
              <a:rPr lang="nb-NO"/>
              <a:t> </a:t>
            </a:r>
          </a:p>
          <a:p>
            <a:r>
              <a:rPr lang="nb-NO"/>
              <a:t>Her er ulike metoder og trinn for å erverve IP:</a:t>
            </a:r>
          </a:p>
          <a:p>
            <a:pPr lvl="1"/>
            <a:r>
              <a:rPr lang="nb-NO" sz="1800"/>
              <a:t>Intern utvikling</a:t>
            </a:r>
          </a:p>
          <a:p>
            <a:pPr lvl="1"/>
            <a:r>
              <a:rPr lang="nb-NO" sz="1800"/>
              <a:t>Forskning og utvikling (FoU-prosesser)</a:t>
            </a:r>
          </a:p>
          <a:p>
            <a:pPr lvl="1"/>
            <a:r>
              <a:rPr lang="nb-NO" sz="1800"/>
              <a:t>Erverve IP fra andre:</a:t>
            </a:r>
          </a:p>
          <a:p>
            <a:pPr lvl="2"/>
            <a:r>
              <a:rPr lang="nb-NO" sz="1800"/>
              <a:t>Kjøp</a:t>
            </a:r>
          </a:p>
          <a:p>
            <a:pPr lvl="2"/>
            <a:r>
              <a:rPr lang="nb-NO" sz="1800"/>
              <a:t>Lisensiering</a:t>
            </a:r>
          </a:p>
          <a:p>
            <a:pPr lvl="2"/>
            <a:r>
              <a:rPr lang="nb-NO" sz="1800"/>
              <a:t>Overdragelse</a:t>
            </a:r>
          </a:p>
          <a:p>
            <a:pPr lvl="2"/>
            <a:r>
              <a:rPr lang="nb-NO" sz="1800"/>
              <a:t>Joint </a:t>
            </a:r>
            <a:r>
              <a:rPr lang="nb-NO" sz="1800" err="1"/>
              <a:t>ventures</a:t>
            </a:r>
            <a:r>
              <a:rPr lang="nb-NO" sz="1800"/>
              <a:t> og partnerskap</a:t>
            </a:r>
          </a:p>
          <a:p>
            <a:pPr lvl="1"/>
            <a:r>
              <a:rPr lang="nb-NO" sz="18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Strategiske oppkjøp av selskaper</a:t>
            </a:r>
            <a:endParaRPr lang="nb-NO" sz="1800" b="1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nb-NO" sz="2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0E55652-BF4E-F11D-EE9F-FA5A29696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0134"/>
            <a:ext cx="3930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b-NO" altLang="nb-NO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752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12983B-9683-DB89-1F70-C724753B7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9" y="1858058"/>
            <a:ext cx="11160124" cy="435600"/>
          </a:xfrm>
        </p:spPr>
        <p:txBody>
          <a:bodyPr/>
          <a:lstStyle/>
          <a:p>
            <a:r>
              <a:rPr lang="nb-NO"/>
              <a:t>Eksempel på aktuelle kontrakter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6D671-8DA2-1B3D-2950-81413F6A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F5C0D-B62B-CDEC-FBE5-B8A3AB20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br>
              <a:rPr lang="nb-NO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/>
          </a:p>
          <a:p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729C5-A098-F45A-9056-BA7EB001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IP beskyttelse gjennom kontrakter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A05B2-F731-2EBC-297A-88E402D029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3056" y="2293658"/>
            <a:ext cx="11160125" cy="4426554"/>
          </a:xfrm>
        </p:spPr>
        <p:txBody>
          <a:bodyPr/>
          <a:lstStyle/>
          <a:p>
            <a:r>
              <a:rPr lang="nb-NO" sz="2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Kontrakter med forretningspartnere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NDAs (Fortrolighetsavtaler): Beskytter konfidensiell informasjon.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Lisensavtaler: Spesifiserer bruken av IP av tredjepart</a:t>
            </a:r>
            <a:r>
              <a:rPr lang="nb-NO"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Samarbeidsavtaler: Klargjør eierskap og rettigheter ved felles utvikling</a:t>
            </a:r>
          </a:p>
          <a:p>
            <a:r>
              <a:rPr lang="nb-NO" sz="2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Beskyttelse av forretningshemmeligheter</a:t>
            </a:r>
          </a:p>
          <a:p>
            <a:r>
              <a:rPr lang="nb-NO"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nb-NO" sz="2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onsulentavtaler</a:t>
            </a:r>
            <a:r>
              <a:rPr lang="nb-NO"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nb-NO" sz="2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Viktigheten av klare kontrakter med eksterne konsulenter.</a:t>
            </a:r>
            <a:br>
              <a:rPr lang="nb-NO" sz="20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568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C5C3-438C-E960-D518-C203AC2A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B701C-7EEA-F4D4-B58D-2EE733AD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>
                <a:effectLst/>
                <a:ea typeface="Cambria" panose="02040503050406030204" pitchFamily="18" charset="0"/>
                <a:cs typeface="Aptos" panose="020B0004020202020204" pitchFamily="34" charset="0"/>
              </a:rPr>
              <a:t>IP fokus ved on-</a:t>
            </a:r>
            <a:r>
              <a:rPr lang="nb-NO" err="1">
                <a:effectLst/>
                <a:ea typeface="Cambria" panose="02040503050406030204" pitchFamily="18" charset="0"/>
                <a:cs typeface="Aptos" panose="020B0004020202020204" pitchFamily="34" charset="0"/>
              </a:rPr>
              <a:t>boarding</a:t>
            </a:r>
            <a:r>
              <a:rPr lang="nb-NO">
                <a:effectLst/>
                <a:ea typeface="Cambria" panose="02040503050406030204" pitchFamily="18" charset="0"/>
                <a:cs typeface="Aptos" panose="020B0004020202020204" pitchFamily="34" charset="0"/>
              </a:rPr>
              <a:t> og </a:t>
            </a:r>
            <a:r>
              <a:rPr lang="nb-NO" err="1">
                <a:effectLst/>
                <a:ea typeface="Cambria" panose="02040503050406030204" pitchFamily="18" charset="0"/>
                <a:cs typeface="Aptos" panose="020B0004020202020204" pitchFamily="34" charset="0"/>
              </a:rPr>
              <a:t>off-boarding</a:t>
            </a:r>
            <a:r>
              <a:rPr lang="nb-NO">
                <a:effectLst/>
                <a:ea typeface="Cambria" panose="02040503050406030204" pitchFamily="18" charset="0"/>
                <a:cs typeface="Aptos" panose="020B0004020202020204" pitchFamily="34" charset="0"/>
              </a:rPr>
              <a:t> av ansatte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D82C0-C576-8A8D-6E27-FC41EDAD3BD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200" b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Avtaler med ansatte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Oppfinneravtaler: All IP utviklet av ansatte tilhører selskapet.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Fortrolighetsavtaler: Ansatte forplikter seg til å ikke dele konfidensiell informasjon.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Konkurransebegrensninger: Forhindrer ansatte fra å jobbe for konkurrenter etter ansettelse.</a:t>
            </a:r>
          </a:p>
          <a:p>
            <a:pPr marL="0" indent="0">
              <a:buNone/>
            </a:pPr>
            <a:r>
              <a:rPr lang="nb-NO" sz="2200" b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Sikkerhetsprotokoller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Begrenset tilgang til sensitive opplysninger.</a:t>
            </a:r>
            <a:b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200" b="1">
                <a:solidFill>
                  <a:schemeClr val="accent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Policyer for IP og datahåndtering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Retningslinjer for beskyttelse av forretningshemmeligheter.</a:t>
            </a:r>
            <a:br>
              <a:rPr lang="nb-NO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nb-NO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7970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0507-0FAC-AE3D-F996-B3192984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4" y="209865"/>
            <a:ext cx="6872414" cy="682590"/>
          </a:xfrm>
        </p:spPr>
        <p:txBody>
          <a:bodyPr/>
          <a:lstStyle/>
          <a:p>
            <a:r>
              <a:rPr lang="en-US" dirty="0"/>
              <a:t>Status 2024 – Patentstyret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54354-E465-771C-BBAB-0B60E2068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15B92-AFC2-0272-D272-D4E9E902F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59" y="884687"/>
            <a:ext cx="6143757" cy="1908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3426B4-1DA2-1D1B-A835-4CD3DC5E4D55}"/>
              </a:ext>
            </a:extLst>
          </p:cNvPr>
          <p:cNvSpPr txBox="1"/>
          <p:nvPr/>
        </p:nvSpPr>
        <p:spPr>
          <a:xfrm>
            <a:off x="515938" y="3262579"/>
            <a:ext cx="388781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Årlig verdiskaping samlet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norske firma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ca. 15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mrd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NOK fra patenter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ca. 30-50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mrd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NOK fra varemerker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solidFill>
                <a:schemeClr val="bg1"/>
              </a:solidFill>
              <a:latin typeface="Verdana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Tall fra Patentstyret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213F3-BB0B-F495-D5FF-021923C7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772" y="1091241"/>
            <a:ext cx="4210266" cy="2667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F7B7DB-0F22-F491-AE0A-ED8AB655611B}"/>
              </a:ext>
            </a:extLst>
          </p:cNvPr>
          <p:cNvSpPr txBox="1"/>
          <p:nvPr/>
        </p:nvSpPr>
        <p:spPr>
          <a:xfrm>
            <a:off x="6655652" y="4480022"/>
            <a:ext cx="2705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 err="1">
                <a:solidFill>
                  <a:schemeClr val="bg1"/>
                </a:solidFill>
              </a:rPr>
              <a:t>https</a:t>
            </a:r>
            <a:r>
              <a:rPr lang="nb-NO" dirty="0">
                <a:solidFill>
                  <a:schemeClr val="bg1"/>
                </a:solidFill>
              </a:rPr>
              <a:t>://</a:t>
            </a:r>
            <a:r>
              <a:rPr lang="nb-NO" dirty="0" err="1">
                <a:solidFill>
                  <a:schemeClr val="bg1"/>
                </a:solidFill>
              </a:rPr>
              <a:t>www.patentstyret.no</a:t>
            </a:r>
            <a:r>
              <a:rPr lang="nb-NO" dirty="0">
                <a:solidFill>
                  <a:schemeClr val="bg1"/>
                </a:solidFill>
              </a:rPr>
              <a:t>/om-oss/rapporter-og-utredninger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D93619-B951-6FBB-6993-FA77A716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292" y="3957164"/>
            <a:ext cx="2009367" cy="2679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AE2B1-A866-7B2C-9D42-19739C6D7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396" y="3758378"/>
            <a:ext cx="1857370" cy="21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C5C3-438C-E960-D518-C203AC2A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B701C-7EEA-F4D4-B58D-2EE733AD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>
                <a:effectLst/>
                <a:ea typeface="Cambria" panose="02040503050406030204" pitchFamily="18" charset="0"/>
                <a:cs typeface="Aptos" panose="020B0004020202020204" pitchFamily="34" charset="0"/>
              </a:rPr>
              <a:t>Patent og designbeskyttelse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64D52-AC55-54E0-610A-61002BA5D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675" y="1740166"/>
            <a:ext cx="5423802" cy="3288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637D30-9EE2-9A99-4070-6E3A6B5F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740166"/>
            <a:ext cx="4920246" cy="342725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DADF1B5-5991-59A6-C3FF-7813A699ED45}"/>
              </a:ext>
            </a:extLst>
          </p:cNvPr>
          <p:cNvSpPr txBox="1">
            <a:spLocks/>
          </p:cNvSpPr>
          <p:nvPr/>
        </p:nvSpPr>
        <p:spPr>
          <a:xfrm>
            <a:off x="515938" y="6048863"/>
            <a:ext cx="11160125" cy="237308"/>
          </a:xfrm>
          <a:prstGeom prst="rect">
            <a:avLst/>
          </a:prstGeom>
        </p:spPr>
        <p:txBody>
          <a:bodyPr vert="horz" lIns="0" tIns="0" rIns="0" bIns="0" spcCol="13716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Tx/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61963" indent="-236538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25425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112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655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2450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98663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 i="1"/>
              <a:t>Bilder lånt fra </a:t>
            </a:r>
            <a:r>
              <a:rPr lang="nb-NO" sz="1400" i="1" err="1"/>
              <a:t>www.patentstyret.no</a:t>
            </a:r>
            <a:endParaRPr lang="nb-NO" sz="1400" i="1"/>
          </a:p>
        </p:txBody>
      </p:sp>
    </p:spTree>
    <p:extLst>
      <p:ext uri="{BB962C8B-B14F-4D97-AF65-F5344CB8AC3E}">
        <p14:creationId xmlns:p14="http://schemas.microsoft.com/office/powerpoint/2010/main" val="100920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C5C3-438C-E960-D518-C203AC2A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42B11-AB33-A872-D727-7B22D01E2D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sz="220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Registreres, vern gjennom innarbeidelse, vernets omfang og levetid, </a:t>
            </a:r>
            <a:r>
              <a:rPr lang="nb-NO" sz="220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brukplikt</a:t>
            </a:r>
            <a:r>
              <a:rPr lang="nb-NO" sz="220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B701C-7EEA-F4D4-B58D-2EE733AD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>
                <a:effectLst/>
                <a:ea typeface="Cambria" panose="02040503050406030204" pitchFamily="18" charset="0"/>
                <a:cs typeface="Aptos" panose="020B0004020202020204" pitchFamily="34" charset="0"/>
              </a:rPr>
              <a:t>Varemerke, domene og foretaksnavn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79FDB-0188-F3C9-517B-C62C1A7B7CB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515938" y="1646472"/>
            <a:ext cx="6085681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39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FA62-B51F-6B4E-A4B3-49751FA00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Forvaltning og utnyttelse - kommersialisering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3CE96-A165-6042-8DB8-36F355EF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9052"/>
            <a:ext cx="12192000" cy="15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0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D099-5BA2-6118-689A-2EA24DC81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2D9AF2-C68F-B4C0-2128-5A4DA3EA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373D7-39EA-389E-A873-8AAC287E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mbria"/>
                <a:ea typeface="Cambria"/>
                <a:cs typeface="Aptos" panose="020B0004020202020204" pitchFamily="34" charset="0"/>
              </a:rPr>
              <a:t>Hvordan utnytte og forvalte IP?</a:t>
            </a:r>
            <a:endParaRPr lang="nb-NO" dirty="0">
              <a:effectLst/>
              <a:ea typeface="Cambria" panose="02040503050406030204" pitchFamily="18" charset="0"/>
              <a:cs typeface="Aptos" panose="020B0004020202020204" pitchFamily="34" charset="0"/>
            </a:endParaRPr>
          </a:p>
        </p:txBody>
      </p:sp>
      <p:sp>
        <p:nvSpPr>
          <p:cNvPr id="7" name="AutoShape 2" descr="A visual representation of 'Patent Pending' concept: a mechanical invention blueprint partially rolled open, with a large red stamp overlaying the image that reads 'PATENT PENDING'. The background is a wooden desk with drafting tools scattered around, such as a ruler, compass, and pencil, emphasizing the incomplete yet protected status of the invention.">
            <a:extLst>
              <a:ext uri="{FF2B5EF4-FFF2-40B4-BE49-F238E27FC236}">
                <a16:creationId xmlns:a16="http://schemas.microsoft.com/office/drawing/2014/main" id="{88ADBCC8-80F6-41F3-C4DA-6D4D8E0EE3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3112265" cy="31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BFBC7-3428-301E-DE58-18F3442F112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2341" y="1062541"/>
            <a:ext cx="11160125" cy="4426554"/>
          </a:xfrm>
        </p:spPr>
        <p:txBody>
          <a:bodyPr vert="horz" lIns="0" tIns="0" rIns="0" bIns="0" spcCol="137160" rtlCol="0" anchor="t">
            <a:noAutofit/>
          </a:bodyPr>
          <a:lstStyle/>
          <a:p>
            <a:pPr marL="0" indent="0">
              <a:buNone/>
            </a:pPr>
            <a:r>
              <a:rPr lang="nb-NO" sz="2200" b="1" dirty="0">
                <a:solidFill>
                  <a:schemeClr val="accent6"/>
                </a:solidFill>
                <a:latin typeface="Cambria"/>
                <a:ea typeface="Cambria"/>
                <a:cs typeface="Times New Roman"/>
              </a:rPr>
              <a:t>Du har IP – hva nå?</a:t>
            </a:r>
            <a:endParaRPr lang="nb-NO" sz="2200" b="1" dirty="0">
              <a:solidFill>
                <a:schemeClr val="accent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3895" lvl="2" indent="-226695">
              <a:buClr>
                <a:srgbClr val="A6A6A6"/>
              </a:buClr>
              <a:buFont typeface="Wingdings" panose="05000000000000000000" pitchFamily="2" charset="2"/>
              <a:buChar char="§"/>
            </a:pPr>
            <a:r>
              <a:rPr lang="nb-NO" dirty="0">
                <a:cs typeface="Times New Roman"/>
              </a:rPr>
              <a:t>Målet er å skape verdier</a:t>
            </a:r>
            <a:endParaRPr lang="nb-NO" dirty="0">
              <a:cs typeface="Arial" panose="020B0604020202020204"/>
            </a:endParaRPr>
          </a:p>
          <a:p>
            <a:pPr marL="683895" lvl="2" indent="-226695">
              <a:buFont typeface="Wingdings" panose="05000000000000000000" pitchFamily="2" charset="2"/>
              <a:buChar char="§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Rettighetene må respekteres</a:t>
            </a:r>
            <a:endParaRPr lang="nb-NO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Arial"/>
              </a:rPr>
              <a:t>Håndhevelse</a:t>
            </a:r>
            <a:endParaRPr lang="nb-NO" dirty="0">
              <a:ea typeface="Aptos" panose="020B0004020202020204" pitchFamily="34" charset="0"/>
              <a:cs typeface="Times New Roman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Merking </a:t>
            </a:r>
            <a:endParaRPr lang="nb-NO" dirty="0"/>
          </a:p>
          <a:p>
            <a:pPr marL="683895" lvl="2" indent="-226695">
              <a:buFont typeface="Wingdings" panose="05000000000000000000" pitchFamily="2" charset="2"/>
              <a:buChar char="§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"Konfidensiell" for interne formål</a:t>
            </a:r>
            <a:endParaRPr lang="nb-NO" dirty="0">
              <a:effectLst/>
              <a:ea typeface="Aptos" panose="020B0004020202020204" pitchFamily="34" charset="0"/>
              <a:cs typeface="Times New Roman"/>
            </a:endParaRPr>
          </a:p>
          <a:p>
            <a:pPr marL="0" indent="0">
              <a:buNone/>
            </a:pPr>
            <a:r>
              <a:rPr lang="nb-NO" sz="2200" b="1" dirty="0">
                <a:solidFill>
                  <a:schemeClr val="accent6"/>
                </a:solidFill>
                <a:latin typeface="Cambria"/>
                <a:ea typeface="Cambria"/>
                <a:cs typeface="Times New Roman"/>
              </a:rPr>
              <a:t>Må tenke internasjonalt</a:t>
            </a:r>
            <a:endParaRPr lang="nb-NO" sz="2200" b="1" dirty="0">
              <a:solidFill>
                <a:schemeClr val="accent6"/>
              </a:solidFill>
              <a:effectLst/>
              <a:latin typeface="Cambria"/>
              <a:ea typeface="Cambria"/>
              <a:cs typeface="Times New Roman"/>
            </a:endParaRPr>
          </a:p>
          <a:p>
            <a:pPr marL="683895" lvl="2" indent="-226695">
              <a:buFont typeface="Wingdings" panose="05000000000000000000" pitchFamily="2" charset="2"/>
              <a:buChar char="§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Kartlegge internasjonale markeder og verdikjeder</a:t>
            </a:r>
            <a:endParaRPr lang="nb-NO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Hvor skjer produksjon?</a:t>
            </a:r>
            <a:endParaRPr lang="nb-NO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Hvor skjer salg?</a:t>
            </a:r>
            <a:endParaRPr lang="nb-NO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Hvilke markeder ønsker man å være i fremover?</a:t>
            </a:r>
            <a:br>
              <a:rPr lang="nb-NO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nb-NO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 dirty="0">
              <a:cs typeface="Arial" panose="020B0604020202020204"/>
            </a:endParaRPr>
          </a:p>
        </p:txBody>
      </p:sp>
      <p:pic>
        <p:nvPicPr>
          <p:cNvPr id="15" name="Graphic 14" descr="Badge Copyright outline">
            <a:extLst>
              <a:ext uri="{FF2B5EF4-FFF2-40B4-BE49-F238E27FC236}">
                <a16:creationId xmlns:a16="http://schemas.microsoft.com/office/drawing/2014/main" id="{396BEB91-D15E-0F68-B403-4839A4F8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80" y="2568389"/>
            <a:ext cx="338098" cy="3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5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C5C3-438C-E960-D518-C203AC2A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B701C-7EEA-F4D4-B58D-2EE733AD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latin typeface="Cambria"/>
                <a:ea typeface="Cambria"/>
                <a:cs typeface="Aptos" panose="020B0004020202020204" pitchFamily="34" charset="0"/>
              </a:rPr>
              <a:t>Dynamisk forvaltning av IP-porteføljen</a:t>
            </a:r>
            <a:endParaRPr lang="nb-NO">
              <a:effectLst/>
              <a:ea typeface="Cambria" panose="02040503050406030204" pitchFamily="18" charset="0"/>
              <a:cs typeface="Aptos" panose="020B000402020202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45F606F-5ED5-818E-A28F-EDB54E5517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2341" y="1062541"/>
            <a:ext cx="11160125" cy="4426554"/>
          </a:xfrm>
        </p:spPr>
        <p:txBody>
          <a:bodyPr vert="horz" lIns="0" tIns="0" rIns="0" bIns="0" spcCol="137160" rtlCol="0" anchor="t">
            <a:noAutofit/>
          </a:bodyPr>
          <a:lstStyle/>
          <a:p>
            <a:pPr marL="0" indent="0">
              <a:buNone/>
            </a:pPr>
            <a:r>
              <a:rPr lang="nb-NO" sz="2200" b="1" dirty="0">
                <a:solidFill>
                  <a:schemeClr val="accent6"/>
                </a:solidFill>
                <a:latin typeface="Cambria"/>
                <a:ea typeface="Cambria"/>
                <a:cs typeface="Times New Roman"/>
              </a:rPr>
              <a:t>Løpende vurdering av hva som skal beskyttes</a:t>
            </a:r>
          </a:p>
          <a:p>
            <a:pPr marL="0" indent="0">
              <a:buNone/>
            </a:pPr>
            <a:endParaRPr lang="nb-NO" sz="2200" b="1" dirty="0">
              <a:solidFill>
                <a:schemeClr val="accent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3895" lvl="2" indent="-226695">
              <a:buClr>
                <a:srgbClr val="A6A6A6"/>
              </a:buClr>
              <a:buFont typeface="Wingdings" panose="05000000000000000000" pitchFamily="2" charset="2"/>
              <a:buChar char="§"/>
            </a:pPr>
            <a:r>
              <a:rPr lang="nb-NO" dirty="0">
                <a:cs typeface="Times New Roman"/>
              </a:rPr>
              <a:t>Er IP fra i går fortsatt relevant?</a:t>
            </a: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Eksempel: fra "Kolonial" til "Oda"</a:t>
            </a:r>
            <a:endParaRPr lang="nb-NO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3895" lvl="2" indent="-226695">
              <a:buClr>
                <a:srgbClr val="A6A6A6"/>
              </a:buClr>
              <a:buFont typeface="Wingdings" panose="05000000000000000000" pitchFamily="2" charset="2"/>
              <a:buChar char="§"/>
            </a:pPr>
            <a:r>
              <a:rPr lang="nb-NO" dirty="0">
                <a:ea typeface="Aptos" panose="020B0004020202020204" pitchFamily="34" charset="0"/>
                <a:cs typeface="Arial"/>
              </a:rPr>
              <a:t>Produktutviklingen har løpt fra</a:t>
            </a: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cs typeface="Times New Roman"/>
              </a:rPr>
              <a:t>Søke ny rettighet?</a:t>
            </a:r>
          </a:p>
          <a:p>
            <a:pPr marL="683895" lvl="2" indent="-226695">
              <a:buFont typeface="Wingdings" panose="05000000000000000000" pitchFamily="2" charset="2"/>
              <a:buChar char="§"/>
            </a:pPr>
            <a:r>
              <a:rPr lang="nb-NO" dirty="0">
                <a:ea typeface="Aptos" panose="020B0004020202020204" pitchFamily="34" charset="0"/>
                <a:cs typeface="Times New Roman"/>
              </a:rPr>
              <a:t>Samvirke mellom rettigheter</a:t>
            </a:r>
            <a:endParaRPr lang="nb-NO" dirty="0">
              <a:effectLst/>
              <a:ea typeface="Aptos" panose="020B0004020202020204" pitchFamily="34" charset="0"/>
              <a:cs typeface="Times New Roman"/>
            </a:endParaRPr>
          </a:p>
          <a:p>
            <a:pPr lvl="3" indent="-226695">
              <a:buClr>
                <a:srgbClr val="BFBFBF"/>
              </a:buClr>
              <a:buFont typeface="Arial" panose="05000000000000000000" pitchFamily="2" charset="2"/>
              <a:buChar char="•"/>
            </a:pPr>
            <a:r>
              <a:rPr lang="nb-NO" dirty="0">
                <a:solidFill>
                  <a:srgbClr val="FFFFFF"/>
                </a:solidFill>
                <a:latin typeface="Arial"/>
                <a:ea typeface="Cambria"/>
                <a:cs typeface="Times New Roman"/>
              </a:rPr>
              <a:t>Skal man endre produktnavn som er patenterte?</a:t>
            </a:r>
          </a:p>
          <a:p>
            <a:pPr marL="683895" lvl="2" indent="-226695">
              <a:buClr>
                <a:srgbClr val="A6A6A6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  <a:latin typeface="Arial"/>
                <a:ea typeface="Cambria"/>
                <a:cs typeface="Times New Roman"/>
              </a:rPr>
              <a:t>Mot nok til å gå videre</a:t>
            </a:r>
          </a:p>
          <a:p>
            <a:pPr marL="683895" lvl="2" indent="-226695">
              <a:buClr>
                <a:srgbClr val="A6A6A6"/>
              </a:buClr>
              <a:buFont typeface="Wingdings" panose="05000000000000000000" pitchFamily="2" charset="2"/>
              <a:buChar char="§"/>
            </a:pPr>
            <a:r>
              <a:rPr lang="nb-NO" dirty="0">
                <a:solidFill>
                  <a:srgbClr val="FFFFFF"/>
                </a:solidFill>
                <a:latin typeface="Arial"/>
                <a:ea typeface="Cambria"/>
                <a:cs typeface="Times New Roman"/>
              </a:rPr>
              <a:t>Må alltid speiles mot markedet og egne behov</a:t>
            </a:r>
          </a:p>
          <a:p>
            <a:pPr marL="0" indent="0">
              <a:buNone/>
            </a:pPr>
            <a:br>
              <a:rPr lang="nb-NO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8437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5C5C3-438C-E960-D518-C203AC2AA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2B701C-7EEA-F4D4-B58D-2EE733AD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mbria"/>
                <a:ea typeface="Cambria"/>
                <a:cs typeface="Aptos" panose="020B0004020202020204" pitchFamily="34" charset="0"/>
              </a:rPr>
              <a:t>Konkurrentovervåking, </a:t>
            </a:r>
            <a:r>
              <a:rPr lang="nb-NO" dirty="0" err="1">
                <a:latin typeface="Cambria"/>
                <a:ea typeface="Cambria"/>
                <a:cs typeface="Aptos" panose="020B0004020202020204" pitchFamily="34" charset="0"/>
              </a:rPr>
              <a:t>Freedom</a:t>
            </a:r>
            <a:r>
              <a:rPr lang="nb-NO" dirty="0">
                <a:latin typeface="Cambria"/>
                <a:ea typeface="Cambria"/>
                <a:cs typeface="Aptos" panose="020B0004020202020204" pitchFamily="34" charset="0"/>
              </a:rPr>
              <a:t> to </a:t>
            </a:r>
            <a:r>
              <a:rPr lang="nb-NO" dirty="0" err="1">
                <a:latin typeface="Cambria"/>
                <a:ea typeface="Cambria"/>
                <a:cs typeface="Aptos" panose="020B0004020202020204" pitchFamily="34" charset="0"/>
              </a:rPr>
              <a:t>Operate</a:t>
            </a:r>
            <a:r>
              <a:rPr lang="nb-NO" dirty="0">
                <a:latin typeface="Cambria"/>
                <a:ea typeface="Cambria"/>
                <a:cs typeface="Aptos" panose="020B0004020202020204" pitchFamily="34" charset="0"/>
              </a:rPr>
              <a:t> (</a:t>
            </a:r>
            <a:r>
              <a:rPr lang="nb-NO" dirty="0" err="1">
                <a:latin typeface="Cambria"/>
                <a:ea typeface="Cambria"/>
                <a:cs typeface="Aptos" panose="020B0004020202020204" pitchFamily="34" charset="0"/>
              </a:rPr>
              <a:t>FTO</a:t>
            </a:r>
            <a:r>
              <a:rPr lang="nb-NO" dirty="0">
                <a:latin typeface="Cambria"/>
                <a:ea typeface="Cambria"/>
                <a:cs typeface="Aptos" panose="020B0004020202020204" pitchFamily="34" charset="0"/>
              </a:rPr>
              <a:t>) og lisensstrategien</a:t>
            </a:r>
            <a:br>
              <a:rPr lang="nb-NO" dirty="0">
                <a:latin typeface="Cambria"/>
                <a:ea typeface="Cambria"/>
                <a:cs typeface="Aptos" panose="020B0004020202020204" pitchFamily="34" charset="0"/>
              </a:rPr>
            </a:br>
            <a:endParaRPr lang="nb-NO" dirty="0">
              <a:effectLst/>
              <a:ea typeface="Cambria" panose="02040503050406030204" pitchFamily="18" charset="0"/>
              <a:cs typeface="Aptos" panose="020B0004020202020204" pitchFamily="34" charset="0"/>
            </a:endParaRPr>
          </a:p>
        </p:txBody>
      </p:sp>
      <p:sp>
        <p:nvSpPr>
          <p:cNvPr id="7" name="AutoShape 2" descr="A visual representation of 'Patent Pending' concept: a mechanical invention blueprint partially rolled open, with a large red stamp overlaying the image that reads 'PATENT PENDING'. The background is a wooden desk with drafting tools scattered around, such as a ruler, compass, and pencil, emphasizing the incomplete yet protected status of the invention.">
            <a:extLst>
              <a:ext uri="{FF2B5EF4-FFF2-40B4-BE49-F238E27FC236}">
                <a16:creationId xmlns:a16="http://schemas.microsoft.com/office/drawing/2014/main" id="{CE22F916-CA5E-B9A6-5336-540D156230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3112265" cy="31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1DB5E-4C54-D520-2146-BAD66ED7A5E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5937" y="1552499"/>
            <a:ext cx="11160125" cy="4426554"/>
          </a:xfrm>
        </p:spPr>
        <p:txBody>
          <a:bodyPr vert="horz" lIns="0" tIns="0" rIns="0" bIns="0" spcCol="137160" rtlCol="0" anchor="t">
            <a:noAutofit/>
          </a:bodyPr>
          <a:lstStyle/>
          <a:p>
            <a:pPr marL="0" indent="0">
              <a:buNone/>
            </a:pPr>
            <a:br>
              <a:rPr lang="nb-NO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nb-NO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nb-NO" dirty="0">
              <a:cs typeface="Arial" panose="020B0604020202020204"/>
            </a:endParaRPr>
          </a:p>
        </p:txBody>
      </p:sp>
      <p:pic>
        <p:nvPicPr>
          <p:cNvPr id="15" name="Graphic 14" descr="Badge Copyright outline">
            <a:extLst>
              <a:ext uri="{FF2B5EF4-FFF2-40B4-BE49-F238E27FC236}">
                <a16:creationId xmlns:a16="http://schemas.microsoft.com/office/drawing/2014/main" id="{50CECF9E-CF7A-EC7D-EED4-912A46E2E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60280" y="2568389"/>
            <a:ext cx="338098" cy="331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B02D1D-A8B0-52B7-8E67-D98FBCFEC8DD}"/>
              </a:ext>
            </a:extLst>
          </p:cNvPr>
          <p:cNvSpPr txBox="1"/>
          <p:nvPr/>
        </p:nvSpPr>
        <p:spPr>
          <a:xfrm>
            <a:off x="515937" y="1552499"/>
            <a:ext cx="610087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chemeClr val="accent6"/>
                </a:solidFill>
                <a:effectLst/>
                <a:latin typeface="Cambria"/>
                <a:ea typeface="Cambria"/>
                <a:cs typeface="Times New Roman"/>
              </a:rPr>
              <a:t>Strategi med hensyn til konkurrenter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Skap konkurransefordeler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Overvåking og analyse av konkurrenter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Proaktiv utnyttelse av IP gjennom å lisensiere ut (og tjene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royalies</a:t>
            </a: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), bruke aktivt som forhandlingsverktøy og offensiv ved å blokkere konkurrenters markedsinngang eller begrense deres handlingsrom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Vær forberedt på rettslige skritt (IP-forsikring?)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Partnerskap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Open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source</a:t>
            </a:r>
            <a:endParaRPr lang="nb-NO" sz="1200" b="1" dirty="0">
              <a:solidFill>
                <a:schemeClr val="bg1"/>
              </a:solidFill>
              <a:latin typeface="Cambria"/>
              <a:ea typeface="Cambria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Defensiv publisering</a:t>
            </a:r>
          </a:p>
          <a:p>
            <a:pPr marL="0" indent="0">
              <a:buNone/>
            </a:pPr>
            <a:endParaRPr lang="nb-NO" b="1" dirty="0">
              <a:solidFill>
                <a:schemeClr val="accent6"/>
              </a:solidFill>
              <a:effectLst/>
              <a:latin typeface="Cambria"/>
              <a:ea typeface="Cambria"/>
              <a:cs typeface="Times New Roman"/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accent6"/>
                </a:solidFill>
                <a:effectLst/>
                <a:latin typeface="Cambria"/>
                <a:ea typeface="Cambria"/>
                <a:cs typeface="Times New Roman"/>
              </a:rPr>
              <a:t>Oppdatere </a:t>
            </a:r>
            <a:r>
              <a:rPr lang="nb-NO" b="1" dirty="0" err="1">
                <a:solidFill>
                  <a:schemeClr val="accent6"/>
                </a:solidFill>
                <a:effectLst/>
                <a:latin typeface="Cambria"/>
                <a:ea typeface="Cambria"/>
                <a:cs typeface="Times New Roman"/>
              </a:rPr>
              <a:t>FTO</a:t>
            </a:r>
            <a:endParaRPr lang="nb-NO" b="1" dirty="0">
              <a:solidFill>
                <a:schemeClr val="accent6"/>
              </a:solidFill>
              <a:effectLst/>
              <a:latin typeface="Cambria"/>
              <a:ea typeface="Cambria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Utfør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FTO</a:t>
            </a: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 før produktutvikling starter i alle markeder du planlegger å lansere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Overvåking av IP-landskapet jevnlig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Strategi for å håndtere IP-hindringer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Risikovurdering – dokumentere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FTO</a:t>
            </a: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-vurderinger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Tilpass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FTO</a:t>
            </a: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-strategien ved produktendringer eller ekspansjon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1" dirty="0">
              <a:solidFill>
                <a:schemeClr val="bg1"/>
              </a:solidFill>
              <a:effectLst/>
              <a:latin typeface="Cambria"/>
              <a:ea typeface="Cambria"/>
              <a:cs typeface="Times New Roman"/>
            </a:endParaRPr>
          </a:p>
          <a:p>
            <a:endParaRPr lang="nb-NO" sz="1200" b="1" dirty="0">
              <a:solidFill>
                <a:schemeClr val="bg1"/>
              </a:solidFill>
              <a:latin typeface="Cambria"/>
              <a:ea typeface="Cambria"/>
              <a:cs typeface="Times New Roman"/>
            </a:endParaRPr>
          </a:p>
          <a:p>
            <a:pPr marL="0" indent="0">
              <a:buNone/>
            </a:pPr>
            <a:r>
              <a:rPr lang="nb-NO" b="1" dirty="0">
                <a:solidFill>
                  <a:schemeClr val="accent6"/>
                </a:solidFill>
                <a:effectLst/>
                <a:latin typeface="Cambria"/>
                <a:ea typeface="Cambria"/>
                <a:cs typeface="Times New Roman"/>
              </a:rPr>
              <a:t>Lisenser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Aktivt søke lisensmuligheter? (inn, ut, </a:t>
            </a:r>
            <a:r>
              <a:rPr lang="nb-NO" sz="1200" b="1" dirty="0" err="1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krysslisens</a:t>
            </a: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Velg riktig lisensmodell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Forhandle lisensavtalen strategisk</a:t>
            </a:r>
          </a:p>
          <a:p>
            <a:pPr marL="0" indent="0">
              <a:buNone/>
            </a:pPr>
            <a:endParaRPr lang="nb-NO" sz="1800" b="1" dirty="0">
              <a:solidFill>
                <a:schemeClr val="accent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84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eckbox Crossed with solid fill">
            <a:extLst>
              <a:ext uri="{FF2B5EF4-FFF2-40B4-BE49-F238E27FC236}">
                <a16:creationId xmlns:a16="http://schemas.microsoft.com/office/drawing/2014/main" id="{CF990BB6-DF2C-05DE-FE48-4A5556F9454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4268" y="2866897"/>
            <a:ext cx="435601" cy="4356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A2DDC-5387-4748-8C32-47348588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66F52F-8D9B-564E-A216-9D7A5407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Sjekkliste</a:t>
            </a:r>
            <a:endParaRPr lang="en-US" dirty="0"/>
          </a:p>
        </p:txBody>
      </p:sp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1334ADA3-9E92-A6C8-A3A2-C9629A173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186" y="2866897"/>
            <a:ext cx="435601" cy="435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DBF956-BDC9-B8B9-DE63-56F177BB40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4383" y="1034049"/>
            <a:ext cx="55864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har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person </a:t>
            </a:r>
            <a:r>
              <a:rPr lang="en-US" sz="1600" dirty="0" err="1"/>
              <a:t>som</a:t>
            </a:r>
            <a:r>
              <a:rPr lang="en-US" sz="1600" dirty="0"/>
              <a:t> er </a:t>
            </a:r>
            <a:r>
              <a:rPr lang="en-US" sz="1600" dirty="0" err="1"/>
              <a:t>ansvarlig</a:t>
            </a:r>
            <a:r>
              <a:rPr lang="en-US" sz="1600" dirty="0"/>
              <a:t> for IPR og </a:t>
            </a:r>
            <a:r>
              <a:rPr lang="en-US" sz="1600" dirty="0" err="1"/>
              <a:t>tenker</a:t>
            </a:r>
            <a:r>
              <a:rPr lang="en-US" sz="1600" dirty="0"/>
              <a:t> på </a:t>
            </a:r>
            <a:r>
              <a:rPr lang="en-US" sz="1600" dirty="0" err="1"/>
              <a:t>dette</a:t>
            </a:r>
            <a:r>
              <a:rPr lang="en-US" sz="1600" dirty="0"/>
              <a:t> </a:t>
            </a:r>
            <a:r>
              <a:rPr lang="en-US" sz="1600" dirty="0" err="1"/>
              <a:t>regelmessig</a:t>
            </a:r>
            <a:r>
              <a:rPr lang="en-US" sz="1600" dirty="0"/>
              <a:t>.</a:t>
            </a:r>
            <a:br>
              <a:rPr lang="en-US" sz="1600" dirty="0"/>
            </a:b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avtaler </a:t>
            </a:r>
            <a:r>
              <a:rPr lang="en-US" sz="1600" dirty="0" err="1"/>
              <a:t>skriftlig</a:t>
            </a:r>
            <a:r>
              <a:rPr lang="en-US" sz="1600" dirty="0"/>
              <a:t> med ansatte og </a:t>
            </a:r>
            <a:r>
              <a:rPr lang="en-US" sz="1600" dirty="0" err="1"/>
              <a:t>innleide</a:t>
            </a:r>
            <a:r>
              <a:rPr lang="en-US" sz="1600" dirty="0"/>
              <a:t> at det de </a:t>
            </a:r>
            <a:r>
              <a:rPr lang="en-US" sz="1600" dirty="0" err="1"/>
              <a:t>tenker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og </a:t>
            </a:r>
            <a:r>
              <a:rPr lang="en-US" sz="1600" dirty="0" err="1"/>
              <a:t>skaper</a:t>
            </a:r>
            <a:r>
              <a:rPr lang="en-US" sz="1600" dirty="0"/>
              <a:t> </a:t>
            </a:r>
            <a:r>
              <a:rPr lang="en-US" sz="1600" dirty="0" err="1"/>
              <a:t>skal</a:t>
            </a:r>
            <a:r>
              <a:rPr lang="en-US" sz="1600" dirty="0"/>
              <a:t> </a:t>
            </a:r>
            <a:r>
              <a:rPr lang="en-US" sz="1600" dirty="0" err="1"/>
              <a:t>overføres</a:t>
            </a:r>
            <a:r>
              <a:rPr lang="en-US" sz="1600" dirty="0"/>
              <a:t> til </a:t>
            </a:r>
            <a:r>
              <a:rPr lang="en-US" sz="1600" dirty="0" err="1"/>
              <a:t>bedriften</a:t>
            </a:r>
            <a:r>
              <a:rPr lang="en-US" sz="1600" dirty="0"/>
              <a:t>, og avtaler </a:t>
            </a:r>
            <a:r>
              <a:rPr lang="en-US" sz="1600" dirty="0" err="1"/>
              <a:t>godtgjørelse</a:t>
            </a:r>
            <a:r>
              <a:rPr lang="en-US" sz="1600" dirty="0"/>
              <a:t> for </a:t>
            </a:r>
            <a:r>
              <a:rPr lang="en-US" sz="1600" dirty="0" err="1"/>
              <a:t>oppfinnelser</a:t>
            </a:r>
            <a:r>
              <a:rPr lang="en-US" sz="1600" dirty="0"/>
              <a:t>.</a:t>
            </a:r>
          </a:p>
          <a:p>
            <a:br>
              <a:rPr lang="en-US" sz="1600" dirty="0"/>
            </a:b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avtaler </a:t>
            </a:r>
            <a:r>
              <a:rPr lang="en-US" sz="1600" dirty="0" err="1"/>
              <a:t>skriftlig</a:t>
            </a:r>
            <a:r>
              <a:rPr lang="en-US" sz="1600" dirty="0"/>
              <a:t> med ansatte, </a:t>
            </a:r>
            <a:r>
              <a:rPr lang="en-US" sz="1600" dirty="0" err="1"/>
              <a:t>innleide</a:t>
            </a:r>
            <a:r>
              <a:rPr lang="en-US" sz="1600" dirty="0"/>
              <a:t> og </a:t>
            </a:r>
            <a:r>
              <a:rPr lang="en-US" sz="1600" dirty="0" err="1"/>
              <a:t>andre</a:t>
            </a:r>
            <a:r>
              <a:rPr lang="en-US" sz="1600" dirty="0"/>
              <a:t> at de </a:t>
            </a:r>
            <a:r>
              <a:rPr lang="en-US" sz="1600" dirty="0" err="1"/>
              <a:t>skal</a:t>
            </a:r>
            <a:r>
              <a:rPr lang="en-US" sz="1600" dirty="0"/>
              <a:t> </a:t>
            </a:r>
            <a:r>
              <a:rPr lang="en-US" sz="1600" dirty="0" err="1"/>
              <a:t>holde</a:t>
            </a:r>
            <a:r>
              <a:rPr lang="en-US" sz="1600" dirty="0"/>
              <a:t> </a:t>
            </a:r>
            <a:r>
              <a:rPr lang="en-US" sz="1600" dirty="0" err="1"/>
              <a:t>teknisk</a:t>
            </a:r>
            <a:r>
              <a:rPr lang="en-US" sz="1600" dirty="0"/>
              <a:t> og </a:t>
            </a:r>
            <a:r>
              <a:rPr lang="en-US" sz="1600" dirty="0" err="1"/>
              <a:t>forretningsmessig</a:t>
            </a:r>
            <a:r>
              <a:rPr lang="en-US" sz="1600" dirty="0"/>
              <a:t> </a:t>
            </a:r>
            <a:r>
              <a:rPr lang="en-US" sz="1600" dirty="0" err="1"/>
              <a:t>informasjon</a:t>
            </a:r>
            <a:r>
              <a:rPr lang="en-US" sz="1600" dirty="0"/>
              <a:t> </a:t>
            </a:r>
            <a:r>
              <a:rPr lang="en-US" sz="1600" dirty="0" err="1"/>
              <a:t>hemmelig</a:t>
            </a:r>
            <a:r>
              <a:rPr lang="en-US" sz="1600" dirty="0"/>
              <a:t>.</a:t>
            </a:r>
          </a:p>
          <a:p>
            <a:br>
              <a:rPr lang="en-US" sz="1600" dirty="0"/>
            </a:b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merker</a:t>
            </a:r>
            <a:r>
              <a:rPr lang="en-US" sz="1600" dirty="0"/>
              <a:t> </a:t>
            </a:r>
            <a:r>
              <a:rPr lang="en-US" sz="1600" dirty="0" err="1"/>
              <a:t>viktig</a:t>
            </a:r>
            <a:r>
              <a:rPr lang="en-US" sz="1600" dirty="0"/>
              <a:t> </a:t>
            </a:r>
            <a:r>
              <a:rPr lang="en-US" sz="1600" dirty="0" err="1"/>
              <a:t>materiale</a:t>
            </a:r>
            <a:r>
              <a:rPr lang="en-US" sz="1600" dirty="0"/>
              <a:t> ‘’</a:t>
            </a:r>
            <a:r>
              <a:rPr lang="en-US" sz="1600" dirty="0" err="1"/>
              <a:t>konfidensielt</a:t>
            </a:r>
            <a:r>
              <a:rPr lang="en-US" sz="1600" dirty="0"/>
              <a:t>’’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beskytter</a:t>
            </a:r>
            <a:r>
              <a:rPr lang="en-US" sz="1600" dirty="0"/>
              <a:t> det på </a:t>
            </a:r>
            <a:r>
              <a:rPr lang="en-US" sz="1600" dirty="0" err="1"/>
              <a:t>annen</a:t>
            </a:r>
            <a:r>
              <a:rPr lang="en-US" sz="1600" dirty="0"/>
              <a:t> mate. </a:t>
            </a:r>
          </a:p>
          <a:p>
            <a:br>
              <a:rPr lang="en-US" sz="1600" dirty="0"/>
            </a:b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minner</a:t>
            </a:r>
            <a:r>
              <a:rPr lang="en-US" sz="1600" dirty="0"/>
              <a:t> </a:t>
            </a:r>
            <a:r>
              <a:rPr lang="en-US" sz="1600" dirty="0" err="1"/>
              <a:t>både</a:t>
            </a:r>
            <a:r>
              <a:rPr lang="en-US" sz="1600" dirty="0"/>
              <a:t> </a:t>
            </a:r>
            <a:r>
              <a:rPr lang="en-US" sz="1600" dirty="0" err="1"/>
              <a:t>nyansatte</a:t>
            </a:r>
            <a:r>
              <a:rPr lang="en-US" sz="1600" dirty="0"/>
              <a:t> og de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slutter</a:t>
            </a:r>
            <a:r>
              <a:rPr lang="en-US" sz="1600" dirty="0"/>
              <a:t> på at de </a:t>
            </a:r>
            <a:r>
              <a:rPr lang="en-US" sz="1600" dirty="0" err="1"/>
              <a:t>ikke</a:t>
            </a:r>
            <a:r>
              <a:rPr lang="en-US" sz="1600" dirty="0"/>
              <a:t> </a:t>
            </a:r>
            <a:r>
              <a:rPr lang="en-US" sz="1600" dirty="0" err="1"/>
              <a:t>skal</a:t>
            </a:r>
            <a:r>
              <a:rPr lang="en-US" sz="1600" dirty="0"/>
              <a:t> </a:t>
            </a:r>
            <a:r>
              <a:rPr lang="en-US" sz="1600" dirty="0" err="1"/>
              <a:t>bruke</a:t>
            </a:r>
            <a:r>
              <a:rPr lang="en-US" sz="1600" dirty="0"/>
              <a:t> tidligere </a:t>
            </a:r>
            <a:r>
              <a:rPr lang="en-US" sz="1600" dirty="0" err="1"/>
              <a:t>arbeidsgivers</a:t>
            </a:r>
            <a:r>
              <a:rPr lang="en-US" sz="1600" dirty="0"/>
              <a:t> </a:t>
            </a:r>
            <a:r>
              <a:rPr lang="en-US" sz="1600" dirty="0" err="1"/>
              <a:t>eiendom</a:t>
            </a:r>
            <a:r>
              <a:rPr lang="en-US" sz="1600" dirty="0"/>
              <a:t> i ny </a:t>
            </a:r>
            <a:r>
              <a:rPr lang="en-US" sz="1600" dirty="0" err="1"/>
              <a:t>jobb</a:t>
            </a:r>
            <a:r>
              <a:rPr lang="en-US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5F513-4A84-4BA5-624A-D59EF41D4F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81165" y="1045761"/>
            <a:ext cx="558645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vurderer</a:t>
            </a:r>
            <a:r>
              <a:rPr lang="en-US" sz="1600" dirty="0"/>
              <a:t> patent og </a:t>
            </a:r>
            <a:r>
              <a:rPr lang="en-US" sz="1600" dirty="0" err="1"/>
              <a:t>designbeskyttelse</a:t>
            </a:r>
            <a:r>
              <a:rPr lang="en-US" sz="1600" dirty="0"/>
              <a:t> </a:t>
            </a:r>
            <a:r>
              <a:rPr lang="en-US" sz="1600" dirty="0" err="1"/>
              <a:t>når</a:t>
            </a:r>
            <a:r>
              <a:rPr lang="en-US" sz="1600" dirty="0"/>
              <a:t> vi </a:t>
            </a:r>
            <a:r>
              <a:rPr lang="en-US" sz="1600" dirty="0" err="1"/>
              <a:t>utvikler</a:t>
            </a:r>
            <a:r>
              <a:rPr lang="en-US" sz="1600" dirty="0"/>
              <a:t> </a:t>
            </a:r>
            <a:r>
              <a:rPr lang="en-US" sz="1600" dirty="0" err="1"/>
              <a:t>noe</a:t>
            </a:r>
            <a:r>
              <a:rPr lang="en-US" sz="1600" dirty="0"/>
              <a:t> </a:t>
            </a:r>
            <a:r>
              <a:rPr lang="en-US" sz="1600" dirty="0" err="1"/>
              <a:t>nytt</a:t>
            </a:r>
            <a:r>
              <a:rPr lang="en-US" sz="1600" dirty="0"/>
              <a:t>. I </a:t>
            </a:r>
            <a:r>
              <a:rPr lang="en-US" sz="1600" dirty="0" err="1"/>
              <a:t>utviklingen</a:t>
            </a:r>
            <a:r>
              <a:rPr lang="en-US" sz="1600" dirty="0"/>
              <a:t> </a:t>
            </a:r>
            <a:r>
              <a:rPr lang="en-US" sz="1600" dirty="0" err="1"/>
              <a:t>prøver</a:t>
            </a:r>
            <a:r>
              <a:rPr lang="en-US" sz="1600" dirty="0"/>
              <a:t> vi </a:t>
            </a:r>
            <a:r>
              <a:rPr lang="en-US" sz="1600" dirty="0" err="1"/>
              <a:t>aktivt</a:t>
            </a:r>
            <a:r>
              <a:rPr lang="en-US" sz="1600" dirty="0"/>
              <a:t> å </a:t>
            </a:r>
            <a:r>
              <a:rPr lang="en-US" sz="1600" dirty="0" err="1"/>
              <a:t>legge</a:t>
            </a:r>
            <a:r>
              <a:rPr lang="en-US" sz="1600" dirty="0"/>
              <a:t> </a:t>
            </a:r>
            <a:r>
              <a:rPr lang="en-US" sz="1600" dirty="0" err="1"/>
              <a:t>elementer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kan</a:t>
            </a:r>
            <a:r>
              <a:rPr lang="en-US" sz="1600" dirty="0"/>
              <a:t> </a:t>
            </a:r>
            <a:r>
              <a:rPr lang="en-US" sz="1600" dirty="0" err="1"/>
              <a:t>beskyttes</a:t>
            </a:r>
            <a:r>
              <a:rPr lang="en-US" sz="1600" dirty="0"/>
              <a:t> inn i </a:t>
            </a:r>
            <a:r>
              <a:rPr lang="en-US" sz="1600" dirty="0" err="1"/>
              <a:t>produktet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vurderer</a:t>
            </a:r>
            <a:r>
              <a:rPr lang="en-US" sz="1600" dirty="0"/>
              <a:t> å </a:t>
            </a:r>
            <a:r>
              <a:rPr lang="en-US" sz="1600" dirty="0" err="1"/>
              <a:t>sikre</a:t>
            </a:r>
            <a:r>
              <a:rPr lang="en-US" sz="1600" dirty="0"/>
              <a:t> logo, </a:t>
            </a:r>
            <a:r>
              <a:rPr lang="en-US" sz="1600" dirty="0" err="1"/>
              <a:t>selskaps</a:t>
            </a:r>
            <a:r>
              <a:rPr lang="en-US" sz="1600" dirty="0"/>
              <a:t>- og </a:t>
            </a:r>
            <a:r>
              <a:rPr lang="en-US" sz="1600" dirty="0" err="1"/>
              <a:t>produktnavn</a:t>
            </a:r>
            <a:r>
              <a:rPr lang="en-US" sz="1600" dirty="0"/>
              <a:t> og </a:t>
            </a:r>
            <a:r>
              <a:rPr lang="en-US" sz="1600" dirty="0" err="1"/>
              <a:t>lignende</a:t>
            </a:r>
            <a:r>
              <a:rPr lang="en-US" sz="1600" dirty="0"/>
              <a:t> </a:t>
            </a:r>
            <a:r>
              <a:rPr lang="en-US" sz="1600" dirty="0" err="1"/>
              <a:t>ved</a:t>
            </a:r>
            <a:r>
              <a:rPr lang="en-US" sz="1600" dirty="0"/>
              <a:t> å </a:t>
            </a:r>
            <a:r>
              <a:rPr lang="en-US" sz="1600" dirty="0" err="1"/>
              <a:t>registrere</a:t>
            </a:r>
            <a:r>
              <a:rPr lang="en-US" sz="1600" dirty="0"/>
              <a:t> varemerker og </a:t>
            </a:r>
            <a:r>
              <a:rPr lang="en-US" sz="1600" dirty="0" err="1"/>
              <a:t>domener</a:t>
            </a:r>
            <a:r>
              <a:rPr lang="en-US" sz="1600" dirty="0"/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vurderer</a:t>
            </a:r>
            <a:r>
              <a:rPr lang="en-US" sz="1600" dirty="0"/>
              <a:t> å merke </a:t>
            </a:r>
            <a:r>
              <a:rPr lang="en-US" sz="1600" dirty="0" err="1"/>
              <a:t>patenterte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patentsøkte</a:t>
            </a:r>
            <a:r>
              <a:rPr lang="en-US" sz="1600" dirty="0"/>
              <a:t> </a:t>
            </a:r>
            <a:r>
              <a:rPr lang="en-US" sz="1600" dirty="0" err="1"/>
              <a:t>oppfinnelser</a:t>
            </a:r>
            <a:r>
              <a:rPr lang="en-US" sz="1600" dirty="0"/>
              <a:t> med ‘’Patented’’ </a:t>
            </a:r>
            <a:r>
              <a:rPr lang="en-US" sz="1600" dirty="0" err="1"/>
              <a:t>eller</a:t>
            </a:r>
            <a:r>
              <a:rPr lang="en-US" sz="1600" dirty="0"/>
              <a:t> ‘’Patent pending’’, og </a:t>
            </a:r>
            <a:r>
              <a:rPr lang="en-US" sz="1600" dirty="0" err="1"/>
              <a:t>varer</a:t>
            </a:r>
            <a:r>
              <a:rPr lang="en-US" sz="1600" dirty="0"/>
              <a:t> og tjenester </a:t>
            </a:r>
            <a:r>
              <a:rPr lang="en-US" sz="1600" dirty="0" err="1"/>
              <a:t>som</a:t>
            </a:r>
            <a:r>
              <a:rPr lang="en-US" sz="1600" dirty="0"/>
              <a:t> er </a:t>
            </a:r>
            <a:r>
              <a:rPr lang="en-US" sz="1600" dirty="0" err="1"/>
              <a:t>varemerkeregistrerte</a:t>
            </a:r>
            <a:r>
              <a:rPr lang="en-US" sz="1600" dirty="0"/>
              <a:t> med </a:t>
            </a:r>
            <a:r>
              <a:rPr lang="nb-NO" sz="1200" b="0" i="0" dirty="0">
                <a:solidFill>
                  <a:srgbClr val="464646"/>
                </a:solidFill>
                <a:effectLst/>
                <a:latin typeface="Lato" panose="020F0502020204030203" pitchFamily="34" charset="0"/>
              </a:rPr>
              <a:t>®</a:t>
            </a:r>
            <a:r>
              <a:rPr lang="nb-NO" sz="1400" b="0" i="0" dirty="0">
                <a:solidFill>
                  <a:srgbClr val="464646"/>
                </a:solidFill>
                <a:effectLst/>
                <a:latin typeface="Lato" panose="020F0502020204030203" pitchFamily="34" charset="0"/>
              </a:rPr>
              <a:t>/™</a:t>
            </a:r>
            <a:r>
              <a:rPr lang="nb-NO" sz="1600" b="0" i="0" dirty="0">
                <a:solidFill>
                  <a:srgbClr val="464646"/>
                </a:solidFill>
                <a:effectLst/>
                <a:latin typeface="Lato" panose="020F0502020204030203" pitchFamily="34" charset="0"/>
              </a:rPr>
              <a:t>.</a:t>
            </a: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Vi </a:t>
            </a:r>
            <a:r>
              <a:rPr lang="en-US" sz="1600" dirty="0" err="1"/>
              <a:t>vurderer</a:t>
            </a:r>
            <a:r>
              <a:rPr lang="en-US" sz="1600" dirty="0"/>
              <a:t> </a:t>
            </a:r>
            <a:r>
              <a:rPr lang="en-US" sz="1600" dirty="0" err="1"/>
              <a:t>fordelene</a:t>
            </a:r>
            <a:r>
              <a:rPr lang="en-US" sz="1600" dirty="0"/>
              <a:t> </a:t>
            </a:r>
            <a:r>
              <a:rPr lang="en-US" sz="1600" dirty="0" err="1"/>
              <a:t>opp</a:t>
            </a:r>
            <a:r>
              <a:rPr lang="en-US" sz="1600" dirty="0"/>
              <a:t> mot </a:t>
            </a:r>
            <a:r>
              <a:rPr lang="en-US" sz="1600" dirty="0" err="1"/>
              <a:t>kostnadene</a:t>
            </a:r>
            <a:r>
              <a:rPr lang="en-US" sz="1600" dirty="0"/>
              <a:t>, og </a:t>
            </a:r>
            <a:r>
              <a:rPr lang="en-US" sz="1600" dirty="0" err="1"/>
              <a:t>søker</a:t>
            </a:r>
            <a:r>
              <a:rPr lang="en-US" sz="1600" dirty="0"/>
              <a:t> </a:t>
            </a:r>
            <a:r>
              <a:rPr lang="en-US" sz="1600" dirty="0" err="1"/>
              <a:t>beskyttelse</a:t>
            </a:r>
            <a:r>
              <a:rPr lang="en-US" sz="1600" dirty="0"/>
              <a:t> i land </a:t>
            </a:r>
            <a:r>
              <a:rPr lang="en-US" sz="1600" dirty="0" err="1"/>
              <a:t>hvor</a:t>
            </a:r>
            <a:r>
              <a:rPr lang="en-US" sz="1600" dirty="0"/>
              <a:t> </a:t>
            </a:r>
            <a:r>
              <a:rPr lang="en-US" sz="1600" dirty="0" err="1"/>
              <a:t>produktet</a:t>
            </a:r>
            <a:r>
              <a:rPr lang="en-US" sz="1600" dirty="0"/>
              <a:t> </a:t>
            </a:r>
            <a:r>
              <a:rPr lang="en-US" sz="1600" dirty="0" err="1"/>
              <a:t>vil</a:t>
            </a:r>
            <a:r>
              <a:rPr lang="en-US" sz="1600" dirty="0"/>
              <a:t> </a:t>
            </a:r>
            <a:r>
              <a:rPr lang="en-US" sz="1600" dirty="0" err="1"/>
              <a:t>bli</a:t>
            </a:r>
            <a:r>
              <a:rPr lang="en-US" sz="1600" dirty="0"/>
              <a:t> </a:t>
            </a:r>
            <a:r>
              <a:rPr lang="en-US" sz="1600" dirty="0" err="1"/>
              <a:t>solgt</a:t>
            </a:r>
            <a:r>
              <a:rPr lang="en-US" sz="1600" dirty="0"/>
              <a:t> </a:t>
            </a:r>
            <a:r>
              <a:rPr lang="en-US" sz="1600" dirty="0" err="1"/>
              <a:t>eller</a:t>
            </a:r>
            <a:r>
              <a:rPr lang="en-US" sz="1600" dirty="0"/>
              <a:t> </a:t>
            </a:r>
            <a:r>
              <a:rPr lang="en-US" sz="1600" dirty="0" err="1"/>
              <a:t>produsert</a:t>
            </a:r>
            <a:r>
              <a:rPr lang="en-US" sz="1600" dirty="0"/>
              <a:t>.</a:t>
            </a:r>
          </a:p>
        </p:txBody>
      </p:sp>
      <p:pic>
        <p:nvPicPr>
          <p:cNvPr id="16" name="Content Placeholder 7" descr="Checkbox Crossed with solid fill">
            <a:extLst>
              <a:ext uri="{FF2B5EF4-FFF2-40B4-BE49-F238E27FC236}">
                <a16:creationId xmlns:a16="http://schemas.microsoft.com/office/drawing/2014/main" id="{6FB64228-F041-F0D6-131D-550A3A0D9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4268" y="4066620"/>
            <a:ext cx="435601" cy="435601"/>
          </a:xfrm>
          <a:prstGeom prst="rect">
            <a:avLst/>
          </a:prstGeom>
        </p:spPr>
      </p:pic>
      <p:pic>
        <p:nvPicPr>
          <p:cNvPr id="17" name="Graphic 16" descr="Checkbox Checked with solid fill">
            <a:extLst>
              <a:ext uri="{FF2B5EF4-FFF2-40B4-BE49-F238E27FC236}">
                <a16:creationId xmlns:a16="http://schemas.microsoft.com/office/drawing/2014/main" id="{9637DD05-45C1-5E3D-F190-D6E7A4C7F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186" y="4066620"/>
            <a:ext cx="435601" cy="435601"/>
          </a:xfrm>
          <a:prstGeom prst="rect">
            <a:avLst/>
          </a:prstGeom>
        </p:spPr>
      </p:pic>
      <p:pic>
        <p:nvPicPr>
          <p:cNvPr id="18" name="Content Placeholder 7" descr="Checkbox Crossed with solid fill">
            <a:extLst>
              <a:ext uri="{FF2B5EF4-FFF2-40B4-BE49-F238E27FC236}">
                <a16:creationId xmlns:a16="http://schemas.microsoft.com/office/drawing/2014/main" id="{C94986D2-D196-2169-2147-66FC7D1BF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4268" y="5276542"/>
            <a:ext cx="435601" cy="435601"/>
          </a:xfrm>
          <a:prstGeom prst="rect">
            <a:avLst/>
          </a:prstGeom>
        </p:spPr>
      </p:pic>
      <p:pic>
        <p:nvPicPr>
          <p:cNvPr id="19" name="Graphic 18" descr="Checkbox Checked with solid fill">
            <a:extLst>
              <a:ext uri="{FF2B5EF4-FFF2-40B4-BE49-F238E27FC236}">
                <a16:creationId xmlns:a16="http://schemas.microsoft.com/office/drawing/2014/main" id="{52644090-0540-C95F-0664-091F42F74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186" y="5276542"/>
            <a:ext cx="435601" cy="435601"/>
          </a:xfrm>
          <a:prstGeom prst="rect">
            <a:avLst/>
          </a:prstGeom>
        </p:spPr>
      </p:pic>
      <p:pic>
        <p:nvPicPr>
          <p:cNvPr id="28" name="Content Placeholder 7" descr="Checkbox Crossed with solid fill">
            <a:extLst>
              <a:ext uri="{FF2B5EF4-FFF2-40B4-BE49-F238E27FC236}">
                <a16:creationId xmlns:a16="http://schemas.microsoft.com/office/drawing/2014/main" id="{70D73737-C62E-630F-A4FB-7E8A7509B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4268" y="1847829"/>
            <a:ext cx="435601" cy="435601"/>
          </a:xfrm>
          <a:prstGeom prst="rect">
            <a:avLst/>
          </a:prstGeom>
        </p:spPr>
      </p:pic>
      <p:pic>
        <p:nvPicPr>
          <p:cNvPr id="29" name="Graphic 28" descr="Checkbox Checked with solid fill">
            <a:extLst>
              <a:ext uri="{FF2B5EF4-FFF2-40B4-BE49-F238E27FC236}">
                <a16:creationId xmlns:a16="http://schemas.microsoft.com/office/drawing/2014/main" id="{5FC5F766-4262-5A6A-7BBC-86A6CA130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9186" y="1847829"/>
            <a:ext cx="435601" cy="435601"/>
          </a:xfrm>
          <a:prstGeom prst="rect">
            <a:avLst/>
          </a:prstGeom>
        </p:spPr>
      </p:pic>
      <p:pic>
        <p:nvPicPr>
          <p:cNvPr id="30" name="Content Placeholder 7" descr="Checkbox Crossed with solid fill">
            <a:extLst>
              <a:ext uri="{FF2B5EF4-FFF2-40B4-BE49-F238E27FC236}">
                <a16:creationId xmlns:a16="http://schemas.microsoft.com/office/drawing/2014/main" id="{45DBDD97-2156-81EC-4BF3-01415800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26" y="1581457"/>
            <a:ext cx="435601" cy="435601"/>
          </a:xfrm>
          <a:prstGeom prst="rect">
            <a:avLst/>
          </a:prstGeom>
        </p:spPr>
      </p:pic>
      <p:pic>
        <p:nvPicPr>
          <p:cNvPr id="31" name="Graphic 30" descr="Checkbox Checked with solid fill">
            <a:extLst>
              <a:ext uri="{FF2B5EF4-FFF2-40B4-BE49-F238E27FC236}">
                <a16:creationId xmlns:a16="http://schemas.microsoft.com/office/drawing/2014/main" id="{F64A517B-B39B-E604-AF1B-9AB421D3A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44" y="1581457"/>
            <a:ext cx="435601" cy="435601"/>
          </a:xfrm>
          <a:prstGeom prst="rect">
            <a:avLst/>
          </a:prstGeom>
        </p:spPr>
      </p:pic>
      <p:pic>
        <p:nvPicPr>
          <p:cNvPr id="32" name="Content Placeholder 7" descr="Checkbox Crossed with solid fill">
            <a:extLst>
              <a:ext uri="{FF2B5EF4-FFF2-40B4-BE49-F238E27FC236}">
                <a16:creationId xmlns:a16="http://schemas.microsoft.com/office/drawing/2014/main" id="{A3C14B7E-3F67-B198-E691-900FB2BED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26" y="2825310"/>
            <a:ext cx="435601" cy="435601"/>
          </a:xfrm>
          <a:prstGeom prst="rect">
            <a:avLst/>
          </a:prstGeom>
        </p:spPr>
      </p:pic>
      <p:pic>
        <p:nvPicPr>
          <p:cNvPr id="33" name="Graphic 32" descr="Checkbox Checked with solid fill">
            <a:extLst>
              <a:ext uri="{FF2B5EF4-FFF2-40B4-BE49-F238E27FC236}">
                <a16:creationId xmlns:a16="http://schemas.microsoft.com/office/drawing/2014/main" id="{EECF9E13-815C-7B64-91ED-BFFEB7EF4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44" y="2825310"/>
            <a:ext cx="435601" cy="435601"/>
          </a:xfrm>
          <a:prstGeom prst="rect">
            <a:avLst/>
          </a:prstGeom>
        </p:spPr>
      </p:pic>
      <p:pic>
        <p:nvPicPr>
          <p:cNvPr id="34" name="Content Placeholder 7" descr="Checkbox Crossed with solid fill">
            <a:extLst>
              <a:ext uri="{FF2B5EF4-FFF2-40B4-BE49-F238E27FC236}">
                <a16:creationId xmlns:a16="http://schemas.microsoft.com/office/drawing/2014/main" id="{F6A17990-F779-F237-3258-AD9C59855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26" y="4066620"/>
            <a:ext cx="435601" cy="435601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6A5C7EDA-E737-20EF-D2F2-3752B4AC8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44" y="4066620"/>
            <a:ext cx="435601" cy="435601"/>
          </a:xfrm>
          <a:prstGeom prst="rect">
            <a:avLst/>
          </a:prstGeom>
        </p:spPr>
      </p:pic>
      <p:pic>
        <p:nvPicPr>
          <p:cNvPr id="36" name="Content Placeholder 7" descr="Checkbox Crossed with solid fill">
            <a:extLst>
              <a:ext uri="{FF2B5EF4-FFF2-40B4-BE49-F238E27FC236}">
                <a16:creationId xmlns:a16="http://schemas.microsoft.com/office/drawing/2014/main" id="{0AEE9809-7896-F3B7-A8A7-567C202DB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26" y="5058742"/>
            <a:ext cx="435601" cy="435601"/>
          </a:xfrm>
          <a:prstGeom prst="rect">
            <a:avLst/>
          </a:prstGeom>
        </p:spPr>
      </p:pic>
      <p:pic>
        <p:nvPicPr>
          <p:cNvPr id="37" name="Graphic 36" descr="Checkbox Checked with solid fill">
            <a:extLst>
              <a:ext uri="{FF2B5EF4-FFF2-40B4-BE49-F238E27FC236}">
                <a16:creationId xmlns:a16="http://schemas.microsoft.com/office/drawing/2014/main" id="{BD001523-E78B-68BD-6D4F-AFFAEFDF6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44" y="5058742"/>
            <a:ext cx="435601" cy="435601"/>
          </a:xfrm>
          <a:prstGeom prst="rect">
            <a:avLst/>
          </a:prstGeom>
        </p:spPr>
      </p:pic>
      <p:pic>
        <p:nvPicPr>
          <p:cNvPr id="38" name="Content Placeholder 7" descr="Checkbox Crossed with solid fill">
            <a:extLst>
              <a:ext uri="{FF2B5EF4-FFF2-40B4-BE49-F238E27FC236}">
                <a16:creationId xmlns:a16="http://schemas.microsoft.com/office/drawing/2014/main" id="{AAFEB952-77BA-E044-CE03-0FC85479D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26" y="6009354"/>
            <a:ext cx="435601" cy="435601"/>
          </a:xfrm>
          <a:prstGeom prst="rect">
            <a:avLst/>
          </a:prstGeom>
        </p:spPr>
      </p:pic>
      <p:pic>
        <p:nvPicPr>
          <p:cNvPr id="39" name="Graphic 38" descr="Checkbox Checked with solid fill">
            <a:extLst>
              <a:ext uri="{FF2B5EF4-FFF2-40B4-BE49-F238E27FC236}">
                <a16:creationId xmlns:a16="http://schemas.microsoft.com/office/drawing/2014/main" id="{385BA3FD-4C2E-4EF4-4565-84F998D8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844" y="6009354"/>
            <a:ext cx="435601" cy="4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4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D6C4-5702-BC45-80ED-FA8B81BD6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34" y="546118"/>
            <a:ext cx="10969625" cy="412750"/>
          </a:xfrm>
        </p:spPr>
        <p:txBody>
          <a:bodyPr/>
          <a:lstStyle/>
          <a:p>
            <a:r>
              <a:rPr lang="nb-NO" sz="3600" dirty="0">
                <a:ea typeface="Verdana"/>
              </a:rPr>
              <a:t>Mange typer immaterielle produkter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8B90E-5926-49FC-CCF0-CD797B7D3D2A}"/>
              </a:ext>
            </a:extLst>
          </p:cNvPr>
          <p:cNvSpPr txBox="1"/>
          <p:nvPr/>
        </p:nvSpPr>
        <p:spPr>
          <a:xfrm flipH="1">
            <a:off x="369634" y="1582340"/>
            <a:ext cx="58521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Patentloven - tekniske oppfinnelser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Varemerkeloven – kjennetegn, at man vet hvem som selger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Designloven – utforming av ting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Planteforedlerloven - foredle plantesorter ved avl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Forretningshemmelighetsloven - verdifull bedriftsintern kunnskap som man beskytter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Åndsverksloven - bøker, bilder, musikk, …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Kretsmønsterloven – designet av integrerte chiper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Forsvarsviktige oppfinnelser – oppfinnelser av betydning for rikets sikkerhet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chemeClr val="bg1"/>
                </a:solidFill>
              </a:rPr>
              <a:t>Avtaler – med ansatte, innleide, leverandører, kunder, partnere, …</a:t>
            </a:r>
          </a:p>
        </p:txBody>
      </p:sp>
    </p:spTree>
    <p:extLst>
      <p:ext uri="{BB962C8B-B14F-4D97-AF65-F5344CB8AC3E}">
        <p14:creationId xmlns:p14="http://schemas.microsoft.com/office/powerpoint/2010/main" val="117710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80E36-9092-5787-A267-BFF8CB4B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21A9-965B-FA99-D5C2-21791232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34" y="546118"/>
            <a:ext cx="10969625" cy="412750"/>
          </a:xfrm>
        </p:spPr>
        <p:txBody>
          <a:bodyPr/>
          <a:lstStyle/>
          <a:p>
            <a:r>
              <a:rPr lang="nb-NO" sz="3600" dirty="0">
                <a:ea typeface="Verdana"/>
              </a:rPr>
              <a:t>Verdiskapingsmåter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FB114-F46D-9A6A-0BAE-DD3E28B49C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3F3E1-7E56-F452-1A87-B8A97F2FC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9591D4C-BB8F-AE46-BE73-C616F30BBC5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70A80-0AE0-1D3A-CEC2-C85B897F496C}"/>
              </a:ext>
            </a:extLst>
          </p:cNvPr>
          <p:cNvSpPr txBox="1"/>
          <p:nvPr/>
        </p:nvSpPr>
        <p:spPr>
          <a:xfrm flipH="1">
            <a:off x="369634" y="1582340"/>
            <a:ext cx="58521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Lisenser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&amp;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salg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av</a:t>
            </a: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Forhandlingsstyrke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(M&amp;A)</a:t>
            </a: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Hente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investeringer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og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tilskudd</a:t>
            </a:r>
            <a:endParaRPr lang="en-GB" sz="1800" dirty="0">
              <a:solidFill>
                <a:schemeClr val="bg1"/>
              </a:solidFill>
              <a:latin typeface="Verdana"/>
            </a:endParaRP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Konsulent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/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forsknings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-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inntekter</a:t>
            </a:r>
            <a:endParaRPr lang="en-GB" sz="1800" dirty="0">
              <a:solidFill>
                <a:schemeClr val="bg1"/>
              </a:solidFill>
              <a:latin typeface="Verdana"/>
            </a:endParaRP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Høyere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pris</a:t>
            </a: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 err="1">
                <a:solidFill>
                  <a:schemeClr val="bg1"/>
                </a:solidFill>
                <a:latin typeface="Verdana"/>
              </a:rPr>
              <a:t>Selger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mer</a:t>
            </a:r>
            <a:endParaRPr lang="en-GB" sz="1800" dirty="0">
              <a:solidFill>
                <a:schemeClr val="bg1"/>
              </a:solidFill>
              <a:latin typeface="Verdana"/>
            </a:endParaRPr>
          </a:p>
          <a:p>
            <a:pPr marL="457189" indent="-457189" defTabSz="1219170">
              <a:spcBef>
                <a:spcPts val="800"/>
              </a:spcBef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  <a:latin typeface="Verdana"/>
              </a:rPr>
              <a:t>Outsourced (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billigere</a:t>
            </a:r>
            <a:r>
              <a:rPr lang="en-GB" sz="1800" dirty="0">
                <a:solidFill>
                  <a:schemeClr val="bg1"/>
                </a:solidFill>
                <a:latin typeface="Verdana"/>
              </a:rPr>
              <a:t>) </a:t>
            </a:r>
            <a:r>
              <a:rPr lang="en-GB" sz="1800" dirty="0" err="1">
                <a:solidFill>
                  <a:schemeClr val="bg1"/>
                </a:solidFill>
                <a:latin typeface="Verdana"/>
              </a:rPr>
              <a:t>produksjon</a:t>
            </a:r>
            <a:endParaRPr lang="en-GB" sz="1800" dirty="0">
              <a:solidFill>
                <a:schemeClr val="bg1"/>
              </a:solidFill>
              <a:latin typeface="Verdana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5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DC55-963B-4316-E29F-FFB00EF6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spise elefanten?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2E953-4E1A-64C5-7F2A-5163AF44D6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797" y="1399915"/>
            <a:ext cx="5832475" cy="525135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74914E77-B296-48FF-654B-CB6D7470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7"/>
          <a:stretch/>
        </p:blipFill>
        <p:spPr>
          <a:xfrm>
            <a:off x="3496247" y="973423"/>
            <a:ext cx="4365573" cy="30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3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AE9C-87F2-ABD2-2F7F-9B8E1722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35" y="3722201"/>
            <a:ext cx="9087730" cy="1756884"/>
          </a:xfrm>
        </p:spPr>
        <p:txBody>
          <a:bodyPr/>
          <a:lstStyle/>
          <a:p>
            <a:pPr algn="l"/>
            <a:r>
              <a:rPr lang="nb-NO" sz="2000" dirty="0">
                <a:ea typeface="Verdana"/>
              </a:rPr>
              <a:t>1) Aktiviteter man må gjøre</a:t>
            </a:r>
            <a:br>
              <a:rPr lang="nb-NO" sz="2000" dirty="0">
                <a:ea typeface="Verdana"/>
              </a:rPr>
            </a:br>
            <a:r>
              <a:rPr lang="nb-NO" sz="2000" dirty="0">
                <a:ea typeface="Verdana"/>
              </a:rPr>
              <a:t>2) Integrert med bedriftens strategi, angående</a:t>
            </a:r>
            <a:br>
              <a:rPr lang="nb-NO" sz="2000" dirty="0">
                <a:ea typeface="Verdana"/>
              </a:rPr>
            </a:br>
            <a:r>
              <a:rPr lang="nb-NO" sz="2000" dirty="0">
                <a:ea typeface="Verdana"/>
              </a:rPr>
              <a:t>3) Rettighetene til immaterielle eiendeler</a:t>
            </a:r>
            <a:br>
              <a:rPr lang="nb-NO" sz="2000" dirty="0">
                <a:ea typeface="Verdana"/>
              </a:rPr>
            </a:br>
            <a:r>
              <a:rPr lang="nb-NO" sz="2000" dirty="0">
                <a:ea typeface="Verdana"/>
              </a:rPr>
              <a:t>4) For å skape verdier / unngå kostnader</a:t>
            </a:r>
            <a:br>
              <a:rPr lang="nb-NO" sz="2000" dirty="0">
                <a:ea typeface="Verdana"/>
              </a:rPr>
            </a:br>
            <a:r>
              <a:rPr lang="nb-NO" sz="2000" dirty="0">
                <a:ea typeface="Verdana"/>
              </a:rPr>
              <a:t>5) For bedriften og / eller eierne</a:t>
            </a:r>
            <a:br>
              <a:rPr lang="nb-NO" sz="2000" dirty="0">
                <a:ea typeface="Verdana"/>
              </a:rPr>
            </a:br>
            <a:endParaRPr lang="nb-NO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3898D-1BFE-2D68-5157-E1E97EBA1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981321" y="1709087"/>
            <a:ext cx="5832475" cy="525135"/>
          </a:xfrm>
        </p:spPr>
        <p:txBody>
          <a:bodyPr/>
          <a:lstStyle/>
          <a:p>
            <a:r>
              <a:rPr lang="nb-NO" dirty="0"/>
              <a:t>Del den opp!</a:t>
            </a:r>
          </a:p>
        </p:txBody>
      </p:sp>
      <p:pic>
        <p:nvPicPr>
          <p:cNvPr id="4" name="Bilde 9">
            <a:extLst>
              <a:ext uri="{FF2B5EF4-FFF2-40B4-BE49-F238E27FC236}">
                <a16:creationId xmlns:a16="http://schemas.microsoft.com/office/drawing/2014/main" id="{0BE47A3F-0068-4B5D-5096-D6D1B424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58" y="990975"/>
            <a:ext cx="3905283" cy="2237509"/>
          </a:xfrm>
          <a:prstGeom prst="rect">
            <a:avLst/>
          </a:prstGeom>
        </p:spPr>
      </p:pic>
      <p:sp>
        <p:nvSpPr>
          <p:cNvPr id="6" name="Ellipse 13">
            <a:extLst>
              <a:ext uri="{FF2B5EF4-FFF2-40B4-BE49-F238E27FC236}">
                <a16:creationId xmlns:a16="http://schemas.microsoft.com/office/drawing/2014/main" id="{34B6F4AF-1E88-FCF7-C407-FEA4ADE13EF7}"/>
              </a:ext>
            </a:extLst>
          </p:cNvPr>
          <p:cNvSpPr/>
          <p:nvPr/>
        </p:nvSpPr>
        <p:spPr>
          <a:xfrm>
            <a:off x="4934229" y="1652143"/>
            <a:ext cx="168165" cy="159756"/>
          </a:xfrm>
          <a:prstGeom prst="ellipse">
            <a:avLst/>
          </a:prstGeom>
          <a:solidFill>
            <a:srgbClr val="008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  <p:sp>
        <p:nvSpPr>
          <p:cNvPr id="7" name="Ellipse 4">
            <a:extLst>
              <a:ext uri="{FF2B5EF4-FFF2-40B4-BE49-F238E27FC236}">
                <a16:creationId xmlns:a16="http://schemas.microsoft.com/office/drawing/2014/main" id="{81F74216-1C80-DC3C-62B1-3BFBF591F696}"/>
              </a:ext>
            </a:extLst>
          </p:cNvPr>
          <p:cNvSpPr/>
          <p:nvPr/>
        </p:nvSpPr>
        <p:spPr>
          <a:xfrm>
            <a:off x="5531969" y="1732021"/>
            <a:ext cx="168165" cy="159756"/>
          </a:xfrm>
          <a:prstGeom prst="ellipse">
            <a:avLst/>
          </a:prstGeom>
          <a:solidFill>
            <a:srgbClr val="CEF26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  <p:sp>
        <p:nvSpPr>
          <p:cNvPr id="8" name="Ellipse 6">
            <a:extLst>
              <a:ext uri="{FF2B5EF4-FFF2-40B4-BE49-F238E27FC236}">
                <a16:creationId xmlns:a16="http://schemas.microsoft.com/office/drawing/2014/main" id="{3B16C7A5-EB2E-97FD-A17A-9929AB3D8163}"/>
              </a:ext>
            </a:extLst>
          </p:cNvPr>
          <p:cNvSpPr/>
          <p:nvPr/>
        </p:nvSpPr>
        <p:spPr>
          <a:xfrm>
            <a:off x="6748875" y="1313344"/>
            <a:ext cx="168165" cy="159756"/>
          </a:xfrm>
          <a:prstGeom prst="ellipse">
            <a:avLst/>
          </a:prstGeom>
          <a:solidFill>
            <a:srgbClr val="5AE7ED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  <p:sp>
        <p:nvSpPr>
          <p:cNvPr id="9" name="Ellipse 12">
            <a:extLst>
              <a:ext uri="{FF2B5EF4-FFF2-40B4-BE49-F238E27FC236}">
                <a16:creationId xmlns:a16="http://schemas.microsoft.com/office/drawing/2014/main" id="{6CAC3B68-0EEC-D73A-027F-D18FD6B95A2E}"/>
              </a:ext>
            </a:extLst>
          </p:cNvPr>
          <p:cNvSpPr/>
          <p:nvPr/>
        </p:nvSpPr>
        <p:spPr>
          <a:xfrm>
            <a:off x="6338674" y="1811899"/>
            <a:ext cx="168165" cy="159756"/>
          </a:xfrm>
          <a:prstGeom prst="ellipse">
            <a:avLst/>
          </a:prstGeom>
          <a:solidFill>
            <a:srgbClr val="D9FFE3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  <p:sp>
        <p:nvSpPr>
          <p:cNvPr id="10" name="Ellipse 15">
            <a:extLst>
              <a:ext uri="{FF2B5EF4-FFF2-40B4-BE49-F238E27FC236}">
                <a16:creationId xmlns:a16="http://schemas.microsoft.com/office/drawing/2014/main" id="{4E66636C-26F5-539B-1E03-C1443BFDF071}"/>
              </a:ext>
            </a:extLst>
          </p:cNvPr>
          <p:cNvSpPr/>
          <p:nvPr/>
        </p:nvSpPr>
        <p:spPr>
          <a:xfrm>
            <a:off x="6580710" y="2485009"/>
            <a:ext cx="168165" cy="159756"/>
          </a:xfrm>
          <a:prstGeom prst="ellipse">
            <a:avLst/>
          </a:prstGeom>
          <a:solidFill>
            <a:srgbClr val="257FBB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  <p:sp>
        <p:nvSpPr>
          <p:cNvPr id="11" name="Ellipse 8">
            <a:extLst>
              <a:ext uri="{FF2B5EF4-FFF2-40B4-BE49-F238E27FC236}">
                <a16:creationId xmlns:a16="http://schemas.microsoft.com/office/drawing/2014/main" id="{60BD9084-8F9C-08AE-50D2-DC368AF54A3B}"/>
              </a:ext>
            </a:extLst>
          </p:cNvPr>
          <p:cNvSpPr/>
          <p:nvPr/>
        </p:nvSpPr>
        <p:spPr>
          <a:xfrm>
            <a:off x="7259286" y="1971655"/>
            <a:ext cx="168165" cy="159756"/>
          </a:xfrm>
          <a:prstGeom prst="ellipse">
            <a:avLst/>
          </a:prstGeom>
          <a:solidFill>
            <a:srgbClr val="088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nb-NO" sz="2400">
              <a:solidFill>
                <a:srgbClr val="A7DD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1080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4D4CB9-6CC0-4702-A2D9-DD5DA39F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" y="-195855"/>
            <a:ext cx="12185169" cy="68541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Nøkkelelementer i en </a:t>
            </a:r>
            <a:r>
              <a:rPr lang="nb-NO" err="1"/>
              <a:t>IPR</a:t>
            </a:r>
            <a:r>
              <a:rPr lang="nb-NO"/>
              <a:t>-strategi</a:t>
            </a:r>
            <a:br>
              <a:rPr lang="nb-NO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9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artoon two men standing on a bridge&#10;&#10;Description automatically generated">
            <a:extLst>
              <a:ext uri="{FF2B5EF4-FFF2-40B4-BE49-F238E27FC236}">
                <a16:creationId xmlns:a16="http://schemas.microsoft.com/office/drawing/2014/main" id="{63EFFC98-307B-6B5E-2217-51437EFC7A06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839528" y="280680"/>
            <a:ext cx="3732929" cy="629926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ABA9B-6681-090D-3533-073A64B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591D4C-BB8F-AE46-BE73-C616F30BBC5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77C4FA8-55B6-7ADB-995E-1F18FA32D650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69257" y="1214400"/>
            <a:ext cx="5202444" cy="4356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C058C212-467D-B879-15D0-259BCB9BE1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9257" y="398780"/>
            <a:ext cx="5207000" cy="577850"/>
          </a:xfrm>
        </p:spPr>
        <p:txBody>
          <a:bodyPr/>
          <a:lstStyle/>
          <a:p>
            <a:r>
              <a:rPr lang="en-US" sz="2800" err="1"/>
              <a:t>Nøkkelementer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 </a:t>
            </a:r>
            <a:r>
              <a:rPr lang="en-US" sz="2800" err="1"/>
              <a:t>en</a:t>
            </a:r>
            <a:r>
              <a:rPr lang="en-US" sz="2800"/>
              <a:t> </a:t>
            </a:r>
            <a:r>
              <a:rPr lang="en-US" sz="2800" err="1"/>
              <a:t>IPR</a:t>
            </a:r>
            <a:r>
              <a:rPr lang="en-US" sz="2800"/>
              <a:t>-strategi</a:t>
            </a:r>
          </a:p>
          <a:p>
            <a:endParaRPr lang="en-US"/>
          </a:p>
        </p:txBody>
      </p:sp>
      <p:graphicFrame>
        <p:nvGraphicFramePr>
          <p:cNvPr id="15" name="Content Placeholder 12">
            <a:extLst>
              <a:ext uri="{FF2B5EF4-FFF2-40B4-BE49-F238E27FC236}">
                <a16:creationId xmlns:a16="http://schemas.microsoft.com/office/drawing/2014/main" id="{344EB32B-3627-BE9D-6F1A-7B90E716916C}"/>
              </a:ext>
            </a:extLst>
          </p:cNvPr>
          <p:cNvGraphicFramePr>
            <a:graphicFrameLocks noGrp="1"/>
          </p:cNvGraphicFramePr>
          <p:nvPr>
            <p:ph sz="quarter" idx="19"/>
          </p:nvPr>
        </p:nvGraphicFramePr>
        <p:xfrm>
          <a:off x="6464702" y="1136469"/>
          <a:ext cx="5198745" cy="4426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2107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CB520E-88E3-0CE8-379E-1F0DF189690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5938" y="1417934"/>
            <a:ext cx="5206682" cy="4426554"/>
          </a:xfrm>
        </p:spPr>
        <p:txBody>
          <a:bodyPr vert="horz" lIns="0" tIns="0" rIns="0" bIns="0" spcCol="137160" rtlCol="0">
            <a:normAutofit/>
          </a:bodyPr>
          <a:lstStyle/>
          <a:p>
            <a:pPr marL="229870" indent="-229870"/>
            <a:r>
              <a:rPr lang="en-US"/>
              <a:t>The Four Shades of IP Strategy</a:t>
            </a:r>
          </a:p>
          <a:p>
            <a:pPr marL="229870" indent="-229870"/>
            <a:r>
              <a:rPr lang="en-US" err="1"/>
              <a:t>Hva</a:t>
            </a:r>
            <a:r>
              <a:rPr lang="en-US"/>
              <a:t> </a:t>
            </a:r>
            <a:r>
              <a:rPr lang="en-US" err="1"/>
              <a:t>ønsker</a:t>
            </a:r>
            <a:r>
              <a:rPr lang="en-US"/>
              <a:t> du å </a:t>
            </a:r>
            <a:r>
              <a:rPr lang="en-US" err="1"/>
              <a:t>oppnå</a:t>
            </a:r>
            <a:r>
              <a:rPr lang="en-US"/>
              <a:t> med IP </a:t>
            </a:r>
            <a:r>
              <a:rPr lang="en-US" err="1"/>
              <a:t>strategien</a:t>
            </a:r>
            <a:r>
              <a:rPr lang="en-US"/>
              <a:t>?</a:t>
            </a:r>
          </a:p>
          <a:p>
            <a:pPr marL="229870" indent="-229870"/>
            <a:r>
              <a:rPr lang="en-US" err="1"/>
              <a:t>Basert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målene</a:t>
            </a:r>
            <a:r>
              <a:rPr lang="en-US"/>
              <a:t> - </a:t>
            </a:r>
            <a:r>
              <a:rPr lang="en-US" err="1"/>
              <a:t>hvilken</a:t>
            </a:r>
            <a:r>
              <a:rPr lang="en-US"/>
              <a:t> strategi passer best?</a:t>
            </a:r>
          </a:p>
          <a:p>
            <a:pPr marL="229870" indent="-229870"/>
            <a:r>
              <a:rPr lang="en-US"/>
              <a:t>Fra strategi </a:t>
            </a:r>
            <a:r>
              <a:rPr lang="en-US" err="1"/>
              <a:t>til</a:t>
            </a:r>
            <a:r>
              <a:rPr lang="en-US"/>
              <a:t> handling</a:t>
            </a:r>
          </a:p>
          <a:p>
            <a:pPr marL="229870" indent="-229870"/>
            <a:r>
              <a:rPr lang="en-US" err="1"/>
              <a:t>Hvilke</a:t>
            </a:r>
            <a:r>
              <a:rPr lang="en-US"/>
              <a:t> </a:t>
            </a:r>
            <a:r>
              <a:rPr lang="en-US" err="1"/>
              <a:t>handlinger</a:t>
            </a:r>
            <a:r>
              <a:rPr lang="en-US"/>
              <a:t>?</a:t>
            </a:r>
          </a:p>
          <a:p>
            <a:pPr marL="229870" indent="-229870"/>
            <a:r>
              <a:rPr lang="en-US" err="1"/>
              <a:t>IPR</a:t>
            </a:r>
            <a:r>
              <a:rPr lang="en-US"/>
              <a:t> </a:t>
            </a:r>
            <a:r>
              <a:rPr lang="en-US" err="1"/>
              <a:t>ansvarlig</a:t>
            </a:r>
            <a:r>
              <a:rPr lang="en-US"/>
              <a:t> </a:t>
            </a:r>
          </a:p>
          <a:p>
            <a:pPr marL="229870" indent="-229870"/>
            <a:r>
              <a:rPr lang="en-US" err="1"/>
              <a:t>Identifisering</a:t>
            </a:r>
            <a:r>
              <a:rPr lang="en-US"/>
              <a:t>, </a:t>
            </a:r>
            <a:r>
              <a:rPr lang="en-US" err="1"/>
              <a:t>eierskap</a:t>
            </a:r>
            <a:r>
              <a:rPr lang="en-US"/>
              <a:t>, </a:t>
            </a:r>
            <a:r>
              <a:rPr lang="en-US" err="1"/>
              <a:t>styring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dokumentasjon</a:t>
            </a:r>
            <a:endParaRPr lang="en-US"/>
          </a:p>
          <a:p>
            <a:pPr marL="229870" indent="-229870"/>
            <a:r>
              <a:rPr lang="en-US" err="1"/>
              <a:t>Risiko</a:t>
            </a:r>
            <a:endParaRPr lang="en-US"/>
          </a:p>
          <a:p>
            <a:pPr marL="229870" indent="-229870"/>
            <a:r>
              <a:rPr lang="en-US" err="1"/>
              <a:t>Beredskapsplan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229870" indent="-229870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1FD1EE-175D-475D-C57C-A1751E25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6063" y="6582426"/>
            <a:ext cx="515935" cy="27557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591D4C-BB8F-AE46-BE73-C616F30BBC5B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4386CC-F846-55A2-12FD-F40C928F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8300"/>
            <a:ext cx="5206806" cy="577153"/>
          </a:xfrm>
        </p:spPr>
        <p:txBody>
          <a:bodyPr anchor="t">
            <a:normAutofit/>
          </a:bodyPr>
          <a:lstStyle/>
          <a:p>
            <a:r>
              <a:rPr lang="nb-NO">
                <a:latin typeface="Cambria"/>
                <a:ea typeface="Cambria"/>
              </a:rPr>
              <a:t>Definere mål og strategier</a:t>
            </a:r>
          </a:p>
        </p:txBody>
      </p:sp>
      <p:pic>
        <p:nvPicPr>
          <p:cNvPr id="6" name="Picture 5" descr="A diagram of a diagram of a company&amp;#39;s ip strategy&#10;&#10;Description automatically generated">
            <a:extLst>
              <a:ext uri="{FF2B5EF4-FFF2-40B4-BE49-F238E27FC236}">
                <a16:creationId xmlns:a16="http://schemas.microsoft.com/office/drawing/2014/main" id="{BB82E318-F63B-101F-DC3C-80C0CFC8B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194" y="2444847"/>
            <a:ext cx="5198745" cy="33012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716338"/>
      </p:ext>
    </p:extLst>
  </p:cSld>
  <p:clrMapOvr>
    <a:masterClrMapping/>
  </p:clrMapOvr>
</p:sld>
</file>

<file path=ppt/theme/theme1.xml><?xml version="1.0" encoding="utf-8"?>
<a:theme xmlns:a="http://schemas.openxmlformats.org/drawingml/2006/main" name="DLA Piper Master">
  <a:themeElements>
    <a:clrScheme name="DLA Piper">
      <a:dk1>
        <a:srgbClr val="182440"/>
      </a:dk1>
      <a:lt1>
        <a:srgbClr val="FFFFFF"/>
      </a:lt1>
      <a:dk2>
        <a:srgbClr val="7B7B7B"/>
      </a:dk2>
      <a:lt2>
        <a:srgbClr val="DEDEDE"/>
      </a:lt2>
      <a:accent1>
        <a:srgbClr val="E52A4F"/>
      </a:accent1>
      <a:accent2>
        <a:srgbClr val="FBBD04"/>
      </a:accent2>
      <a:accent3>
        <a:srgbClr val="D9DA41"/>
      </a:accent3>
      <a:accent4>
        <a:srgbClr val="182440"/>
      </a:accent4>
      <a:accent5>
        <a:srgbClr val="FFFFFF"/>
      </a:accent5>
      <a:accent6>
        <a:srgbClr val="0073CF"/>
      </a:accent6>
      <a:hlink>
        <a:srgbClr val="0073CF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EF95A98A-71FF-414F-B49F-19F5948BA5F1}" vid="{BD709709-C760-4777-BBFA-97122C06B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86</TotalTime>
  <Words>2174</Words>
  <Application>Microsoft Office PowerPoint</Application>
  <PresentationFormat>Widescreen</PresentationFormat>
  <Paragraphs>277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Arial,Sans-Serif</vt:lpstr>
      <vt:lpstr>Calibri</vt:lpstr>
      <vt:lpstr>Cambria</vt:lpstr>
      <vt:lpstr>Courier New</vt:lpstr>
      <vt:lpstr>Lato</vt:lpstr>
      <vt:lpstr>Times New Roman</vt:lpstr>
      <vt:lpstr>Verdana</vt:lpstr>
      <vt:lpstr>Wingdings</vt:lpstr>
      <vt:lpstr>DLA Piper Master</vt:lpstr>
      <vt:lpstr>Del 1 </vt:lpstr>
      <vt:lpstr>Status 2024 – Patentstyret</vt:lpstr>
      <vt:lpstr>Mange typer immaterielle produkter</vt:lpstr>
      <vt:lpstr>Verdiskapingsmåter</vt:lpstr>
      <vt:lpstr>Hvordan spise elefanten?</vt:lpstr>
      <vt:lpstr>1) Aktiviteter man må gjøre 2) Integrert med bedriftens strategi, angående 3) Rettighetene til immaterielle eiendeler 4) For å skape verdier / unngå kostnader 5) For bedriften og / eller eierne </vt:lpstr>
      <vt:lpstr>Nøkkelelementer i en IPR-strategi </vt:lpstr>
      <vt:lpstr>PowerPoint Presentation</vt:lpstr>
      <vt:lpstr>Definere mål og strategier</vt:lpstr>
      <vt:lpstr>IPR-strategi steg for steg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Erverv og beskyttelse av IP</vt:lpstr>
      <vt:lpstr>Hvordan erverve IP</vt:lpstr>
      <vt:lpstr>IP beskyttelse gjennom kontrakter</vt:lpstr>
      <vt:lpstr>IP fokus ved on-boarding og off-boarding av ansatte</vt:lpstr>
      <vt:lpstr>Patent og designbeskyttelse</vt:lpstr>
      <vt:lpstr>Varemerke, domene og foretaksnavn</vt:lpstr>
      <vt:lpstr>Forvaltning og utnyttelse - kommersialisering</vt:lpstr>
      <vt:lpstr>Hvordan utnytte og forvalte IP?</vt:lpstr>
      <vt:lpstr>Dynamisk forvaltning av IP-porteføljen</vt:lpstr>
      <vt:lpstr>Konkurrentovervåking, Freedom to Operate (FTO) og lisensstrategien </vt:lpstr>
      <vt:lpstr>Sjekkliste</vt:lpstr>
    </vt:vector>
  </TitlesOfParts>
  <Company>DLA Piper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Lill Grimstad</dc:creator>
  <cp:lastModifiedBy>Lill Grimstad</cp:lastModifiedBy>
  <cp:revision>2</cp:revision>
  <cp:lastPrinted>2025-02-06T08:55:19Z</cp:lastPrinted>
  <dcterms:created xsi:type="dcterms:W3CDTF">2025-02-06T07:39:53Z</dcterms:created>
  <dcterms:modified xsi:type="dcterms:W3CDTF">2025-02-06T09:06:27Z</dcterms:modified>
</cp:coreProperties>
</file>